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93" r:id="rId1"/>
    <p:sldMasterId id="2147483907" r:id="rId2"/>
  </p:sldMasterIdLst>
  <p:sldIdLst>
    <p:sldId id="256" r:id="rId3"/>
    <p:sldId id="287" r:id="rId4"/>
    <p:sldId id="288" r:id="rId5"/>
    <p:sldId id="292" r:id="rId6"/>
    <p:sldId id="289" r:id="rId7"/>
    <p:sldId id="290" r:id="rId8"/>
    <p:sldId id="291" r:id="rId9"/>
    <p:sldId id="270" r:id="rId10"/>
    <p:sldId id="293" r:id="rId11"/>
    <p:sldId id="271" r:id="rId12"/>
    <p:sldId id="282" r:id="rId13"/>
    <p:sldId id="283" r:id="rId14"/>
    <p:sldId id="286" r:id="rId15"/>
    <p:sldId id="279" r:id="rId16"/>
    <p:sldId id="281" r:id="rId17"/>
    <p:sldId id="275" r:id="rId18"/>
    <p:sldId id="294" r:id="rId19"/>
    <p:sldId id="298" r:id="rId20"/>
    <p:sldId id="295" r:id="rId21"/>
    <p:sldId id="303" r:id="rId22"/>
    <p:sldId id="304" r:id="rId23"/>
    <p:sldId id="305" r:id="rId24"/>
    <p:sldId id="296" r:id="rId25"/>
    <p:sldId id="297" r:id="rId26"/>
    <p:sldId id="299" r:id="rId27"/>
  </p:sldIdLst>
  <p:sldSz cx="9144000" cy="6858000" type="screen4x3"/>
  <p:notesSz cx="6858000" cy="9144000"/>
  <p:defaultTextStyle>
    <a:defPPr>
      <a:defRPr lang="pl-P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acek Sulikowski" initials="JS" lastIdx="1" clrIdx="0">
    <p:extLst>
      <p:ext uri="{19B8F6BF-5375-455C-9EA6-DF929625EA0E}">
        <p15:presenceInfo xmlns:p15="http://schemas.microsoft.com/office/powerpoint/2012/main" userId="df54b52cb5d735b9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873" autoAdjust="0"/>
    <p:restoredTop sz="94660"/>
  </p:normalViewPr>
  <p:slideViewPr>
    <p:cSldViewPr>
      <p:cViewPr varScale="1">
        <p:scale>
          <a:sx n="115" d="100"/>
          <a:sy n="115" d="100"/>
        </p:scale>
        <p:origin x="906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commentAuthors" Target="commentAuthor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viewProps" Target="viewProp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8-11-15T11:12:46.478" idx="1">
    <p:pos x="10" y="10"/>
    <p:text/>
    <p:extLst>
      <p:ext uri="{C676402C-5697-4E1C-873F-D02D1690AC5C}">
        <p15:threadingInfo xmlns:p15="http://schemas.microsoft.com/office/powerpoint/2012/main" timeZoneBias="-60"/>
      </p:ext>
    </p:extLst>
  </p:cm>
</p:cmLst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8763000" cy="5943600"/>
            <a:chOff x="0" y="0"/>
            <a:chExt cx="5520" cy="3744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1104" cy="3072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pl-PL" sz="2400">
                <a:latin typeface="Times New Roman" pitchFamily="18" charset="0"/>
              </a:endParaRPr>
            </a:p>
          </p:txBody>
        </p:sp>
        <p:grpSp>
          <p:nvGrpSpPr>
            <p:cNvPr id="6" name="Group 4"/>
            <p:cNvGrpSpPr>
              <a:grpSpLocks/>
            </p:cNvGrpSpPr>
            <p:nvPr userDrawn="1"/>
          </p:nvGrpSpPr>
          <p:grpSpPr bwMode="auto">
            <a:xfrm>
              <a:off x="0" y="2208"/>
              <a:ext cx="5520" cy="1536"/>
              <a:chOff x="0" y="2208"/>
              <a:chExt cx="5520" cy="1536"/>
            </a:xfrm>
          </p:grpSpPr>
          <p:sp>
            <p:nvSpPr>
              <p:cNvPr id="10" name="Rectangle 5"/>
              <p:cNvSpPr>
                <a:spLocks noChangeArrowheads="1"/>
              </p:cNvSpPr>
              <p:nvPr/>
            </p:nvSpPr>
            <p:spPr bwMode="ltGray">
              <a:xfrm>
                <a:off x="624" y="2208"/>
                <a:ext cx="4896" cy="1536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pl-PL" sz="2400">
                  <a:latin typeface="Times New Roman" pitchFamily="18" charset="0"/>
                </a:endParaRPr>
              </a:p>
            </p:txBody>
          </p:sp>
          <p:sp>
            <p:nvSpPr>
              <p:cNvPr id="11" name="Rectangle 6"/>
              <p:cNvSpPr>
                <a:spLocks noChangeArrowheads="1"/>
              </p:cNvSpPr>
              <p:nvPr/>
            </p:nvSpPr>
            <p:spPr bwMode="white">
              <a:xfrm>
                <a:off x="654" y="2352"/>
                <a:ext cx="4818" cy="1347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pl-PL" sz="2400">
                  <a:latin typeface="Times New Roman" pitchFamily="18" charset="0"/>
                </a:endParaRPr>
              </a:p>
            </p:txBody>
          </p:sp>
          <p:sp>
            <p:nvSpPr>
              <p:cNvPr id="12" name="Line 7"/>
              <p:cNvSpPr>
                <a:spLocks noChangeShapeType="1"/>
              </p:cNvSpPr>
              <p:nvPr/>
            </p:nvSpPr>
            <p:spPr bwMode="auto">
              <a:xfrm>
                <a:off x="0" y="3072"/>
                <a:ext cx="624" cy="0"/>
              </a:xfrm>
              <a:prstGeom prst="line">
                <a:avLst/>
              </a:prstGeom>
              <a:noFill/>
              <a:ln w="508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pl-PL"/>
              </a:p>
            </p:txBody>
          </p:sp>
        </p:grpSp>
        <p:grpSp>
          <p:nvGrpSpPr>
            <p:cNvPr id="7" name="Group 8"/>
            <p:cNvGrpSpPr>
              <a:grpSpLocks/>
            </p:cNvGrpSpPr>
            <p:nvPr userDrawn="1"/>
          </p:nvGrpSpPr>
          <p:grpSpPr bwMode="auto">
            <a:xfrm>
              <a:off x="400" y="336"/>
              <a:ext cx="5088" cy="192"/>
              <a:chOff x="400" y="336"/>
              <a:chExt cx="5088" cy="192"/>
            </a:xfrm>
          </p:grpSpPr>
          <p:sp>
            <p:nvSpPr>
              <p:cNvPr id="8" name="Rectangle 9"/>
              <p:cNvSpPr>
                <a:spLocks noChangeArrowheads="1"/>
              </p:cNvSpPr>
              <p:nvPr/>
            </p:nvSpPr>
            <p:spPr bwMode="auto">
              <a:xfrm>
                <a:off x="3952" y="336"/>
                <a:ext cx="1536" cy="19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pl-PL" sz="2400">
                  <a:latin typeface="Times New Roman" pitchFamily="18" charset="0"/>
                </a:endParaRPr>
              </a:p>
            </p:txBody>
          </p:sp>
          <p:sp>
            <p:nvSpPr>
              <p:cNvPr id="9" name="Line 10"/>
              <p:cNvSpPr>
                <a:spLocks noChangeShapeType="1"/>
              </p:cNvSpPr>
              <p:nvPr/>
            </p:nvSpPr>
            <p:spPr bwMode="auto">
              <a:xfrm>
                <a:off x="400" y="432"/>
                <a:ext cx="5088" cy="0"/>
              </a:xfrm>
              <a:prstGeom prst="line">
                <a:avLst/>
              </a:prstGeom>
              <a:noFill/>
              <a:ln w="444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pl-PL"/>
              </a:p>
            </p:txBody>
          </p:sp>
        </p:grpSp>
      </p:grpSp>
      <p:sp>
        <p:nvSpPr>
          <p:cNvPr id="57355" name="Rectangle 11"/>
          <p:cNvSpPr>
            <a:spLocks noGrp="1" noChangeArrowheads="1"/>
          </p:cNvSpPr>
          <p:nvPr>
            <p:ph type="ctrTitle"/>
          </p:nvPr>
        </p:nvSpPr>
        <p:spPr>
          <a:xfrm>
            <a:off x="2057400" y="1143000"/>
            <a:ext cx="6629400" cy="2209800"/>
          </a:xfrm>
        </p:spPr>
        <p:txBody>
          <a:bodyPr/>
          <a:lstStyle>
            <a:lvl1pPr>
              <a:defRPr sz="4800"/>
            </a:lvl1pPr>
          </a:lstStyle>
          <a:p>
            <a:r>
              <a:rPr lang="pl-PL"/>
              <a:t>Kliknij, aby edytować styl wzorca tytułu</a:t>
            </a:r>
          </a:p>
        </p:txBody>
      </p:sp>
      <p:sp>
        <p:nvSpPr>
          <p:cNvPr id="57356" name="Rectangle 1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962400"/>
            <a:ext cx="6858000" cy="1600200"/>
          </a:xfrm>
        </p:spPr>
        <p:txBody>
          <a:bodyPr anchor="ctr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dt" sz="half" idx="10"/>
          </p:nvPr>
        </p:nvSpPr>
        <p:spPr>
          <a:xfrm>
            <a:off x="912813" y="6251575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A8BA8C-8D6A-41F5-9094-1B7987564D95}" type="datetimeFigureOut">
              <a:rPr lang="pl-PL"/>
              <a:pPr>
                <a:defRPr/>
              </a:pPr>
              <a:t>30.01.2019</a:t>
            </a:fld>
            <a:endParaRPr lang="pl-PL"/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ftr" sz="quarter" idx="11"/>
          </p:nvPr>
        </p:nvSpPr>
        <p:spPr>
          <a:xfrm>
            <a:off x="3354388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46DBE5-2A1B-40B4-8281-0FA27072F4DC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E4F00E-01B9-42D1-8D00-CD622E6303A4}" type="datetimeFigureOut">
              <a:rPr lang="pl-PL"/>
              <a:pPr>
                <a:defRPr/>
              </a:pPr>
              <a:t>30.01.2019</a:t>
            </a:fld>
            <a:endParaRPr lang="pl-PL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C89993-CA0D-4544-8AED-5BF4EA9C922F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743700" y="277813"/>
            <a:ext cx="1943100" cy="5853112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914400" y="277813"/>
            <a:ext cx="5676900" cy="5853112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9A28EC-54CA-4266-B8E9-4BE0402B4FF4}" type="datetimeFigureOut">
              <a:rPr lang="pl-PL"/>
              <a:pPr>
                <a:defRPr/>
              </a:pPr>
              <a:t>30.01.2019</a:t>
            </a:fld>
            <a:endParaRPr lang="pl-PL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9332DC-466F-4117-AFA0-C7B9C436722C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/>
          </p:nvPr>
        </p:nvSpPr>
        <p:spPr>
          <a:xfrm>
            <a:off x="914400" y="277813"/>
            <a:ext cx="7772400" cy="5853112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0391BF-A3ED-4455-9B37-686E6AB108E2}" type="datetimeFigureOut">
              <a:rPr lang="pl-PL"/>
              <a:pPr>
                <a:defRPr/>
              </a:pPr>
              <a:t>30.01.2019</a:t>
            </a:fld>
            <a:endParaRPr lang="pl-PL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425DD8-11F5-4DC0-BE25-D84E6ED72DCB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ytuł i 4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 sz="quarter"/>
          </p:nvPr>
        </p:nvSpPr>
        <p:spPr>
          <a:xfrm>
            <a:off x="914400" y="277813"/>
            <a:ext cx="7772400" cy="1143000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quarter" idx="1"/>
          </p:nvPr>
        </p:nvSpPr>
        <p:spPr>
          <a:xfrm>
            <a:off x="914400" y="1600200"/>
            <a:ext cx="3810000" cy="2189163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quarter" idx="2"/>
          </p:nvPr>
        </p:nvSpPr>
        <p:spPr>
          <a:xfrm>
            <a:off x="4876800" y="1600200"/>
            <a:ext cx="3810000" cy="2189163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zawartości 4"/>
          <p:cNvSpPr>
            <a:spLocks noGrp="1"/>
          </p:cNvSpPr>
          <p:nvPr>
            <p:ph sz="quarter" idx="3"/>
          </p:nvPr>
        </p:nvSpPr>
        <p:spPr>
          <a:xfrm>
            <a:off x="914400" y="3941763"/>
            <a:ext cx="3810000" cy="2189162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876800" y="3941763"/>
            <a:ext cx="3810000" cy="2189162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C3D03F-C64B-4A39-959F-EE9B7E7A77E6}" type="datetimeFigureOut">
              <a:rPr lang="pl-PL"/>
              <a:pPr>
                <a:defRPr/>
              </a:pPr>
              <a:t>30.01.2019</a:t>
            </a:fld>
            <a:endParaRPr lang="pl-PL"/>
          </a:p>
        </p:txBody>
      </p:sp>
      <p:sp>
        <p:nvSpPr>
          <p:cNvPr id="8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9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90CC0A-348D-4F61-B625-C3047788D700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7"/>
          <p:cNvSpPr>
            <a:spLocks noChangeArrowheads="1"/>
          </p:cNvSpPr>
          <p:nvPr/>
        </p:nvSpPr>
        <p:spPr bwMode="auto">
          <a:xfrm>
            <a:off x="685800" y="2393950"/>
            <a:ext cx="7772400" cy="109538"/>
          </a:xfrm>
          <a:custGeom>
            <a:avLst/>
            <a:gdLst>
              <a:gd name="G0" fmla="+- 618 0 0"/>
            </a:gdLst>
            <a:ahLst/>
            <a:cxnLst>
              <a:cxn ang="0">
                <a:pos x="0" y="0"/>
              </a:cxn>
              <a:cxn ang="0">
                <a:pos x="618" y="0"/>
              </a:cxn>
              <a:cxn ang="0">
                <a:pos x="618" y="1000"/>
              </a:cxn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 stroke="0">
                <a:moveTo>
                  <a:pt x="0" y="0"/>
                </a:moveTo>
                <a:lnTo>
                  <a:pt x="618" y="0"/>
                </a:lnTo>
                <a:lnTo>
                  <a:pt x="618" y="1000"/>
                </a:lnTo>
                <a:lnTo>
                  <a:pt x="0" y="100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chemeClr val="accent2"/>
          </a:solidFill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pl-PL" sz="2400">
              <a:latin typeface="Times New Roman" pitchFamily="18" charset="0"/>
            </a:endParaRPr>
          </a:p>
        </p:txBody>
      </p:sp>
      <p:sp>
        <p:nvSpPr>
          <p:cNvPr id="24269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990600"/>
            <a:ext cx="7772400" cy="1371600"/>
          </a:xfrm>
        </p:spPr>
        <p:txBody>
          <a:bodyPr/>
          <a:lstStyle>
            <a:lvl1pPr>
              <a:defRPr sz="4000"/>
            </a:lvl1pPr>
          </a:lstStyle>
          <a:p>
            <a:r>
              <a:rPr lang="pl-PL"/>
              <a:t>Kliknij, aby edytować styl wzorca tytułu</a:t>
            </a:r>
          </a:p>
        </p:txBody>
      </p:sp>
      <p:sp>
        <p:nvSpPr>
          <p:cNvPr id="24269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3429000"/>
            <a:ext cx="7010400" cy="16002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800"/>
            </a:lvl1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CCB24F-8598-4B64-8923-6F5B4BA13023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1FBB43-98A9-411F-BFD5-F97DAA006B0C}" type="datetimeFigureOut">
              <a:rPr lang="pl-PL"/>
              <a:pPr>
                <a:defRPr/>
              </a:pPr>
              <a:t>30.01.2019</a:t>
            </a:fld>
            <a:endParaRPr lang="pl-PL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49C706-856E-4FD7-A907-0EF011136167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8C7491-DC7E-4F42-8E28-468D5A7A644D}" type="datetimeFigureOut">
              <a:rPr lang="pl-PL"/>
              <a:pPr>
                <a:defRPr/>
              </a:pPr>
              <a:t>30.01.2019</a:t>
            </a:fld>
            <a:endParaRPr lang="pl-PL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7FC173-ABE5-4FBC-8CA9-609124939967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914400" y="1600200"/>
            <a:ext cx="38100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876800" y="1600200"/>
            <a:ext cx="38100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AEF24A-B72F-4A23-A2A5-912C0A8CED41}" type="datetimeFigureOut">
              <a:rPr lang="pl-PL"/>
              <a:pPr>
                <a:defRPr/>
              </a:pPr>
              <a:t>30.01.2019</a:t>
            </a:fld>
            <a:endParaRPr lang="pl-PL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78A039-1C41-4CEC-AEDD-CF1E3030E887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9DC858-2F04-4086-8F86-8FB333B554C5}" type="datetimeFigureOut">
              <a:rPr lang="pl-PL"/>
              <a:pPr>
                <a:defRPr/>
              </a:pPr>
              <a:t>30.01.2019</a:t>
            </a:fld>
            <a:endParaRPr lang="pl-PL"/>
          </a:p>
        </p:txBody>
      </p:sp>
      <p:sp>
        <p:nvSpPr>
          <p:cNvPr id="8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9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FD1066-D4F1-4A29-8465-1DE2E5BF58BE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8029DC-CAF1-44B3-B1E4-42EE6DD62D96}" type="datetimeFigureOut">
              <a:rPr lang="pl-PL"/>
              <a:pPr>
                <a:defRPr/>
              </a:pPr>
              <a:t>30.01.2019</a:t>
            </a:fld>
            <a:endParaRPr lang="pl-PL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D83CBE-B1E0-4C80-AC6A-F903B2EF2344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472AB6-0884-402D-A534-5D58074F64A0}" type="datetimeFigureOut">
              <a:rPr lang="pl-PL"/>
              <a:pPr>
                <a:defRPr/>
              </a:pPr>
              <a:t>30.01.2019</a:t>
            </a:fld>
            <a:endParaRPr lang="pl-PL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5116E4-D178-44DC-A4AD-840ACA0FE8AE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AC8527-9B17-49FC-B03A-06F93A0BA9B9}" type="datetimeFigureOut">
              <a:rPr lang="pl-PL"/>
              <a:pPr>
                <a:defRPr/>
              </a:pPr>
              <a:t>30.01.2019</a:t>
            </a:fld>
            <a:endParaRPr lang="pl-PL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3AD9EF-56C5-431F-917B-21B3B9841F25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l-PL" noProof="0" smtClean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098F68-624F-45EA-9015-FB452EE61BF6}" type="datetimeFigureOut">
              <a:rPr lang="pl-PL"/>
              <a:pPr>
                <a:defRPr/>
              </a:pPr>
              <a:t>30.01.2019</a:t>
            </a:fld>
            <a:endParaRPr lang="pl-PL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F3D956-B03A-432B-8EC6-CA9E3A7FA671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8686800" cy="4876800"/>
            <a:chOff x="0" y="0"/>
            <a:chExt cx="5472" cy="3072"/>
          </a:xfrm>
        </p:grpSpPr>
        <p:sp>
          <p:nvSpPr>
            <p:cNvPr id="56323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384" cy="3072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pl-PL" sz="2400">
                <a:latin typeface="Times New Roman" pitchFamily="18" charset="0"/>
              </a:endParaRPr>
            </a:p>
          </p:txBody>
        </p:sp>
        <p:grpSp>
          <p:nvGrpSpPr>
            <p:cNvPr id="1034" name="Group 4"/>
            <p:cNvGrpSpPr>
              <a:grpSpLocks/>
            </p:cNvGrpSpPr>
            <p:nvPr/>
          </p:nvGrpSpPr>
          <p:grpSpPr bwMode="auto">
            <a:xfrm>
              <a:off x="240" y="893"/>
              <a:ext cx="5232" cy="115"/>
              <a:chOff x="240" y="893"/>
              <a:chExt cx="5232" cy="115"/>
            </a:xfrm>
          </p:grpSpPr>
          <p:sp>
            <p:nvSpPr>
              <p:cNvPr id="56325" name="Rectangle 5"/>
              <p:cNvSpPr>
                <a:spLocks noChangeArrowheads="1"/>
              </p:cNvSpPr>
              <p:nvPr/>
            </p:nvSpPr>
            <p:spPr bwMode="auto">
              <a:xfrm>
                <a:off x="4320" y="893"/>
                <a:ext cx="1152" cy="115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pl-PL" sz="2400">
                  <a:latin typeface="Times New Roman" pitchFamily="18" charset="0"/>
                </a:endParaRPr>
              </a:p>
            </p:txBody>
          </p:sp>
          <p:sp>
            <p:nvSpPr>
              <p:cNvPr id="56326" name="Line 6"/>
              <p:cNvSpPr>
                <a:spLocks noChangeShapeType="1"/>
              </p:cNvSpPr>
              <p:nvPr/>
            </p:nvSpPr>
            <p:spPr bwMode="auto">
              <a:xfrm>
                <a:off x="240" y="941"/>
                <a:ext cx="5232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pl-PL"/>
              </a:p>
            </p:txBody>
          </p:sp>
        </p:grpSp>
      </p:grpSp>
      <p:sp>
        <p:nvSpPr>
          <p:cNvPr id="1027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277813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 wzorca tytułu</a:t>
            </a:r>
          </a:p>
        </p:txBody>
      </p:sp>
      <p:sp>
        <p:nvSpPr>
          <p:cNvPr id="1028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600200"/>
            <a:ext cx="77724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</a:p>
        </p:txBody>
      </p:sp>
      <p:sp>
        <p:nvSpPr>
          <p:cNvPr id="56329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51575"/>
            <a:ext cx="1981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latin typeface="+mn-lt"/>
              </a:defRPr>
            </a:lvl1pPr>
          </a:lstStyle>
          <a:p>
            <a:pPr>
              <a:defRPr/>
            </a:pPr>
            <a:fld id="{F9BCAD5E-68B0-4B6F-8A70-CE58F8E5A158}" type="datetimeFigureOut">
              <a:rPr lang="pl-PL"/>
              <a:pPr>
                <a:defRPr/>
              </a:pPr>
              <a:t>30.01.2019</a:t>
            </a:fld>
            <a:endParaRPr lang="pl-PL"/>
          </a:p>
        </p:txBody>
      </p:sp>
      <p:sp>
        <p:nvSpPr>
          <p:cNvPr id="56330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2484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+mn-lt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6331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+mn-lt"/>
              </a:defRPr>
            </a:lvl1pPr>
          </a:lstStyle>
          <a:p>
            <a:pPr>
              <a:defRPr/>
            </a:pPr>
            <a:fld id="{7864C56C-F59B-4CDD-9BCF-85500D612298}" type="slidenum">
              <a:rPr lang="pl-PL"/>
              <a:pPr>
                <a:defRPr/>
              </a:pPr>
              <a:t>‹#›</a:t>
            </a:fld>
            <a:endParaRPr lang="pl-PL"/>
          </a:p>
        </p:txBody>
      </p:sp>
      <p:sp>
        <p:nvSpPr>
          <p:cNvPr id="56332" name="Line 12"/>
          <p:cNvSpPr>
            <a:spLocks noChangeShapeType="1"/>
          </p:cNvSpPr>
          <p:nvPr/>
        </p:nvSpPr>
        <p:spPr bwMode="auto">
          <a:xfrm>
            <a:off x="0" y="4876800"/>
            <a:ext cx="609600" cy="0"/>
          </a:xfrm>
          <a:prstGeom prst="line">
            <a:avLst/>
          </a:prstGeom>
          <a:noFill/>
          <a:ln w="44450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99" r:id="rId1"/>
    <p:sldLayoutId id="2147484098" r:id="rId2"/>
    <p:sldLayoutId id="2147484097" r:id="rId3"/>
    <p:sldLayoutId id="2147484096" r:id="rId4"/>
    <p:sldLayoutId id="2147484095" r:id="rId5"/>
    <p:sldLayoutId id="2147484094" r:id="rId6"/>
    <p:sldLayoutId id="2147484093" r:id="rId7"/>
    <p:sldLayoutId id="2147484092" r:id="rId8"/>
    <p:sldLayoutId id="2147484091" r:id="rId9"/>
    <p:sldLayoutId id="2147484090" r:id="rId10"/>
    <p:sldLayoutId id="2147484089" r:id="rId11"/>
    <p:sldLayoutId id="2147484088" r:id="rId12"/>
    <p:sldLayoutId id="2147484087" r:id="rId13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Char char="n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n"/>
        <a:defRPr sz="26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5000"/>
        <a:buFont typeface="Wingdings" pitchFamily="2" charset="2"/>
        <a:buChar char="n"/>
        <a:defRPr sz="23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ltHorz">
          <a:fgClr>
            <a:schemeClr val="bg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74675" y="304800"/>
            <a:ext cx="8001000" cy="121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 wzorca tytułu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66738" y="1752600"/>
            <a:ext cx="80010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</a:p>
        </p:txBody>
      </p:sp>
      <p:sp>
        <p:nvSpPr>
          <p:cNvPr id="1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1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1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E383CF33-5033-488B-9389-8B5D50B0523F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00" r:id="rId1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9pPr>
    </p:titleStyle>
    <p:bodyStyle>
      <a:lvl1pPr marL="469900" indent="-469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o"/>
        <a:defRPr sz="3000">
          <a:solidFill>
            <a:schemeClr val="tx1"/>
          </a:solidFill>
          <a:latin typeface="Arial" charset="0"/>
          <a:ea typeface="+mn-ea"/>
          <a:cs typeface="+mn-cs"/>
        </a:defRPr>
      </a:lvl1pPr>
      <a:lvl2pPr marL="908050" indent="-4365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n"/>
        <a:defRPr sz="2600">
          <a:solidFill>
            <a:schemeClr val="tx1"/>
          </a:solidFill>
          <a:latin typeface="Arial" charset="0"/>
        </a:defRPr>
      </a:lvl2pPr>
      <a:lvl3pPr marL="1304925" indent="-39528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o"/>
        <a:defRPr sz="2300">
          <a:solidFill>
            <a:schemeClr val="tx1"/>
          </a:solidFill>
          <a:latin typeface="Arial" charset="0"/>
        </a:defRPr>
      </a:lvl3pPr>
      <a:lvl4pPr marL="1693863" indent="-3873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n"/>
        <a:defRPr sz="2000">
          <a:solidFill>
            <a:schemeClr val="tx1"/>
          </a:solidFill>
          <a:latin typeface="Arial" charset="0"/>
        </a:defRPr>
      </a:lvl4pPr>
      <a:lvl5pPr marL="2093913" indent="-398463" algn="l" rtl="0" eaLnBrk="0" fontAlgn="base" hangingPunct="0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Arial" charset="0"/>
        </a:defRPr>
      </a:lvl5pPr>
      <a:lvl6pPr marL="25511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30083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655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9227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.jpeg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9.jpeg"/><Relationship Id="rId4" Type="http://schemas.openxmlformats.org/officeDocument/2006/relationships/image" Target="../media/image48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wmf"/><Relationship Id="rId3" Type="http://schemas.openxmlformats.org/officeDocument/2006/relationships/image" Target="../media/image53.wmf"/><Relationship Id="rId7" Type="http://schemas.openxmlformats.org/officeDocument/2006/relationships/image" Target="../media/image57.wm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6.wmf"/><Relationship Id="rId5" Type="http://schemas.openxmlformats.org/officeDocument/2006/relationships/image" Target="../media/image55.wmf"/><Relationship Id="rId4" Type="http://schemas.openxmlformats.org/officeDocument/2006/relationships/image" Target="../media/image54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comments" Target="../comments/commen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611188" y="260648"/>
            <a:ext cx="8281987" cy="1152128"/>
          </a:xfrm>
        </p:spPr>
        <p:txBody>
          <a:bodyPr anchor="b"/>
          <a:lstStyle/>
          <a:p>
            <a:pPr algn="ctr" eaLnBrk="1" hangingPunct="1"/>
            <a:r>
              <a:rPr lang="pl-PL" sz="3600" dirty="0" smtClean="0">
                <a:solidFill>
                  <a:srgbClr val="FF0000"/>
                </a:solidFill>
              </a:rPr>
              <a:t>22.11.1958  –  22.11.2018</a:t>
            </a:r>
            <a:r>
              <a:rPr lang="pl-PL" sz="3600" dirty="0" smtClean="0"/>
              <a:t>                                      60-lecie otwarcia Cyklotronu U-120     </a:t>
            </a:r>
            <a:endParaRPr lang="pl-PL" sz="3600" dirty="0" smtClean="0">
              <a:solidFill>
                <a:srgbClr val="FF0000"/>
              </a:solidFill>
            </a:endParaRPr>
          </a:p>
        </p:txBody>
      </p:sp>
      <p:sp>
        <p:nvSpPr>
          <p:cNvPr id="9" name="Rectangle 4"/>
          <p:cNvSpPr txBox="1">
            <a:spLocks noChangeArrowheads="1"/>
          </p:cNvSpPr>
          <p:nvPr/>
        </p:nvSpPr>
        <p:spPr bwMode="auto">
          <a:xfrm>
            <a:off x="468313" y="6524625"/>
            <a:ext cx="8208962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>
              <a:defRPr/>
            </a:pPr>
            <a:r>
              <a:rPr lang="pl-PL" sz="1100" kern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22/11/2018  Jacek </a:t>
            </a:r>
            <a:r>
              <a:rPr lang="pl-PL" sz="1100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Sulikowski                                                        IFJ PAN / Centrum Cyklotronowe Bronowice / Dział </a:t>
            </a:r>
            <a:r>
              <a:rPr lang="pl-PL" sz="1100" kern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Cyklotronu AIC-144</a:t>
            </a:r>
            <a:endParaRPr lang="pl-PL" sz="1100" kern="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4" name="Obraz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1628378"/>
            <a:ext cx="7560840" cy="496897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4"/>
          <p:cNvSpPr>
            <a:spLocks noChangeArrowheads="1"/>
          </p:cNvSpPr>
          <p:nvPr/>
        </p:nvSpPr>
        <p:spPr bwMode="auto">
          <a:xfrm>
            <a:off x="1835150" y="549275"/>
            <a:ext cx="5184775" cy="757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/>
            <a:endParaRPr lang="pl-PL" sz="2000">
              <a:solidFill>
                <a:schemeClr val="tx2"/>
              </a:solidFill>
            </a:endParaRPr>
          </a:p>
        </p:txBody>
      </p:sp>
      <p:sp>
        <p:nvSpPr>
          <p:cNvPr id="7171" name="Text Box 9"/>
          <p:cNvSpPr txBox="1">
            <a:spLocks noChangeArrowheads="1"/>
          </p:cNvSpPr>
          <p:nvPr/>
        </p:nvSpPr>
        <p:spPr bwMode="auto">
          <a:xfrm>
            <a:off x="4211638" y="1557338"/>
            <a:ext cx="4535487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l-PL" sz="1600"/>
              <a:t>             </a:t>
            </a:r>
            <a:r>
              <a:rPr lang="pl-PL" sz="1600">
                <a:latin typeface="Arial" charset="0"/>
              </a:rPr>
              <a:t>      </a:t>
            </a:r>
            <a:endParaRPr lang="pl-PL" sz="1400">
              <a:latin typeface="Arial Unicode MS" pitchFamily="34" charset="-128"/>
            </a:endParaRPr>
          </a:p>
        </p:txBody>
      </p:sp>
      <p:sp>
        <p:nvSpPr>
          <p:cNvPr id="9" name="Rectangle 4"/>
          <p:cNvSpPr txBox="1">
            <a:spLocks noChangeArrowheads="1"/>
          </p:cNvSpPr>
          <p:nvPr/>
        </p:nvSpPr>
        <p:spPr bwMode="auto">
          <a:xfrm>
            <a:off x="468313" y="6524625"/>
            <a:ext cx="8208962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>
              <a:defRPr/>
            </a:pPr>
            <a:r>
              <a:rPr lang="pl-PL" sz="1100" kern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22/11/2018 Jacek </a:t>
            </a:r>
            <a:r>
              <a:rPr lang="pl-PL" sz="1100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Sulikowski                                                        IFJ PAN / Centrum Cyklotronowe Bronowice / Dział </a:t>
            </a:r>
            <a:r>
              <a:rPr lang="pl-PL" sz="1100" kern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Cyklotronu AIC-144</a:t>
            </a:r>
            <a:endParaRPr lang="pl-PL" sz="1100" kern="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7174" name="Rectangle 4"/>
          <p:cNvSpPr txBox="1">
            <a:spLocks noChangeArrowheads="1"/>
          </p:cNvSpPr>
          <p:nvPr/>
        </p:nvSpPr>
        <p:spPr bwMode="auto">
          <a:xfrm>
            <a:off x="468313" y="100089"/>
            <a:ext cx="8656377" cy="11696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/>
            <a:r>
              <a:rPr lang="pl-PL" sz="2800" dirty="0">
                <a:solidFill>
                  <a:schemeClr val="accent6"/>
                </a:solidFill>
              </a:rPr>
              <a:t>2006 – 2009    </a:t>
            </a:r>
            <a:r>
              <a:rPr lang="pl-PL" sz="2800" dirty="0" smtClean="0">
                <a:solidFill>
                  <a:schemeClr val="accent6"/>
                </a:solidFill>
              </a:rPr>
              <a:t>        </a:t>
            </a:r>
            <a:r>
              <a:rPr lang="pl-PL" sz="2800" dirty="0">
                <a:solidFill>
                  <a:schemeClr val="tx2"/>
                </a:solidFill>
              </a:rPr>
              <a:t>Dostosowanie cyklotronu</a:t>
            </a:r>
          </a:p>
          <a:p>
            <a:pPr algn="ctr"/>
            <a:r>
              <a:rPr lang="pl-PL" sz="2800" dirty="0">
                <a:solidFill>
                  <a:schemeClr val="tx2"/>
                </a:solidFill>
              </a:rPr>
              <a:t>          </a:t>
            </a:r>
            <a:r>
              <a:rPr lang="pl-PL" sz="2800" dirty="0" smtClean="0">
                <a:solidFill>
                  <a:schemeClr val="tx2"/>
                </a:solidFill>
              </a:rPr>
              <a:t>     AIC-144 </a:t>
            </a:r>
            <a:r>
              <a:rPr lang="pl-PL" sz="2800" dirty="0">
                <a:solidFill>
                  <a:schemeClr val="tx2"/>
                </a:solidFill>
              </a:rPr>
              <a:t>do potrzeb radioterapii oka  </a:t>
            </a:r>
          </a:p>
        </p:txBody>
      </p:sp>
      <p:pic>
        <p:nvPicPr>
          <p:cNvPr id="7175" name="Picture 12" descr="Dyr5"/>
          <p:cNvPicPr>
            <a:picLocks noChangeAspect="1" noChangeArrowheads="1"/>
          </p:cNvPicPr>
          <p:nvPr/>
        </p:nvPicPr>
        <p:blipFill>
          <a:blip r:embed="rId2" cstate="print"/>
          <a:srcRect l="28543" t="4575" r="6831" b="32433"/>
          <a:stretch>
            <a:fillRect/>
          </a:stretch>
        </p:blipFill>
        <p:spPr bwMode="auto">
          <a:xfrm>
            <a:off x="5651500" y="1628775"/>
            <a:ext cx="3097213" cy="2090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6" name="Text Box 13"/>
          <p:cNvSpPr txBox="1">
            <a:spLocks noChangeArrowheads="1"/>
          </p:cNvSpPr>
          <p:nvPr/>
        </p:nvSpPr>
        <p:spPr bwMode="auto">
          <a:xfrm>
            <a:off x="6875463" y="3716338"/>
            <a:ext cx="15367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/>
              <a:t>Grzegorz Polok</a:t>
            </a:r>
          </a:p>
        </p:txBody>
      </p:sp>
      <p:sp>
        <p:nvSpPr>
          <p:cNvPr id="7177" name="Prostokąt 10"/>
          <p:cNvSpPr>
            <a:spLocks noChangeArrowheads="1"/>
          </p:cNvSpPr>
          <p:nvPr/>
        </p:nvSpPr>
        <p:spPr bwMode="auto">
          <a:xfrm>
            <a:off x="611188" y="1773238"/>
            <a:ext cx="5473700" cy="47397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l-PL" sz="1600" dirty="0" smtClean="0">
                <a:solidFill>
                  <a:srgbClr val="FF0000"/>
                </a:solidFill>
              </a:rPr>
              <a:t>2004</a:t>
            </a:r>
            <a:r>
              <a:rPr lang="pl-PL" sz="1600" dirty="0" smtClean="0"/>
              <a:t> –  doprowadzenie wiązki protonów 45 </a:t>
            </a:r>
            <a:r>
              <a:rPr lang="pl-PL" sz="1600" dirty="0" err="1" smtClean="0"/>
              <a:t>MeV</a:t>
            </a:r>
            <a:r>
              <a:rPr lang="pl-PL" sz="1600" dirty="0" smtClean="0"/>
              <a:t> do</a:t>
            </a:r>
          </a:p>
          <a:p>
            <a:r>
              <a:rPr lang="pl-PL" sz="1600" dirty="0"/>
              <a:t> </a:t>
            </a:r>
            <a:r>
              <a:rPr lang="pl-PL" sz="1600" dirty="0" smtClean="0"/>
              <a:t>        stanowiska terapii protonowej melanomy oka</a:t>
            </a:r>
          </a:p>
          <a:p>
            <a:endParaRPr lang="pl-PL" sz="1600" dirty="0"/>
          </a:p>
          <a:p>
            <a:r>
              <a:rPr lang="pl-PL" sz="1600" dirty="0" smtClean="0">
                <a:solidFill>
                  <a:srgbClr val="FF0000"/>
                </a:solidFill>
              </a:rPr>
              <a:t>2005</a:t>
            </a:r>
            <a:r>
              <a:rPr lang="pl-PL" sz="1600" dirty="0" smtClean="0"/>
              <a:t> – uzyskanie na stanowisku terapii wiązki</a:t>
            </a:r>
          </a:p>
          <a:p>
            <a:r>
              <a:rPr lang="pl-PL" sz="1600" dirty="0"/>
              <a:t> </a:t>
            </a:r>
            <a:r>
              <a:rPr lang="pl-PL" sz="1600" dirty="0" smtClean="0"/>
              <a:t>           protonów 56 </a:t>
            </a:r>
            <a:r>
              <a:rPr lang="pl-PL" sz="1600" dirty="0" err="1" smtClean="0"/>
              <a:t>MeV</a:t>
            </a:r>
            <a:endParaRPr lang="pl-PL" sz="1600" dirty="0"/>
          </a:p>
          <a:p>
            <a:endParaRPr lang="pl-PL" sz="1600" dirty="0"/>
          </a:p>
          <a:p>
            <a:r>
              <a:rPr lang="pl-PL" sz="1600" dirty="0" smtClean="0"/>
              <a:t> </a:t>
            </a:r>
            <a:r>
              <a:rPr lang="pl-PL" sz="1600" b="1" u="sng" dirty="0"/>
              <a:t>Do terapii oka potrzebna energia  60 </a:t>
            </a:r>
            <a:r>
              <a:rPr lang="pl-PL" sz="1600" b="1" u="sng" dirty="0" err="1"/>
              <a:t>MeV</a:t>
            </a:r>
            <a:endParaRPr lang="pl-PL" sz="1600" b="1" u="sng" dirty="0"/>
          </a:p>
          <a:p>
            <a:endParaRPr lang="pl-PL" sz="1600" dirty="0"/>
          </a:p>
          <a:p>
            <a:r>
              <a:rPr lang="pl-PL" sz="1600" dirty="0" smtClean="0">
                <a:solidFill>
                  <a:srgbClr val="FF0000"/>
                </a:solidFill>
              </a:rPr>
              <a:t>2005</a:t>
            </a:r>
            <a:r>
              <a:rPr lang="pl-PL" sz="1600" dirty="0" smtClean="0"/>
              <a:t> - prof</a:t>
            </a:r>
            <a:r>
              <a:rPr lang="pl-PL" sz="1600" dirty="0"/>
              <a:t>. Marek  </a:t>
            </a:r>
            <a:r>
              <a:rPr lang="pl-PL" sz="1600" dirty="0" err="1"/>
              <a:t>Jeżabek</a:t>
            </a:r>
            <a:r>
              <a:rPr lang="pl-PL" sz="1600" dirty="0"/>
              <a:t> – decyzja o </a:t>
            </a:r>
            <a:endParaRPr lang="pl-PL" sz="1600" dirty="0" smtClean="0"/>
          </a:p>
          <a:p>
            <a:r>
              <a:rPr lang="pl-PL" sz="1600" dirty="0"/>
              <a:t> </a:t>
            </a:r>
            <a:r>
              <a:rPr lang="pl-PL" sz="1600" dirty="0" smtClean="0"/>
              <a:t>         przystosowaniu cyklotronu AIC-144 </a:t>
            </a:r>
            <a:r>
              <a:rPr lang="pl-PL" sz="1600" dirty="0"/>
              <a:t>do </a:t>
            </a:r>
            <a:endParaRPr lang="pl-PL" sz="1600" dirty="0" smtClean="0"/>
          </a:p>
          <a:p>
            <a:r>
              <a:rPr lang="pl-PL" sz="1600" dirty="0"/>
              <a:t> </a:t>
            </a:r>
            <a:r>
              <a:rPr lang="pl-PL" sz="1600" dirty="0" smtClean="0"/>
              <a:t>         celów </a:t>
            </a:r>
            <a:r>
              <a:rPr lang="pl-PL" sz="1600" dirty="0"/>
              <a:t>radioterapii </a:t>
            </a:r>
            <a:r>
              <a:rPr lang="pl-PL" sz="1600" dirty="0" smtClean="0"/>
              <a:t>oka   </a:t>
            </a:r>
            <a:endParaRPr lang="pl-PL" sz="1600" dirty="0"/>
          </a:p>
          <a:p>
            <a:endParaRPr lang="pl-PL" sz="1400" dirty="0">
              <a:latin typeface="Arial" charset="0"/>
            </a:endParaRPr>
          </a:p>
          <a:p>
            <a:endParaRPr lang="pl-PL" sz="1400" dirty="0"/>
          </a:p>
          <a:p>
            <a:r>
              <a:rPr lang="pl-PL" sz="1400" dirty="0"/>
              <a:t>Zespołem kierowali:</a:t>
            </a:r>
          </a:p>
          <a:p>
            <a:endParaRPr lang="pl-PL" sz="1400" dirty="0"/>
          </a:p>
          <a:p>
            <a:r>
              <a:rPr lang="pl-PL" sz="1400" dirty="0"/>
              <a:t>Grzegorz  Polok – z-ca dyr. ds. technicznych</a:t>
            </a:r>
          </a:p>
          <a:p>
            <a:endParaRPr lang="pl-PL" sz="1400" dirty="0"/>
          </a:p>
          <a:p>
            <a:r>
              <a:rPr lang="pl-PL" sz="1400" dirty="0"/>
              <a:t>Jacek  Sulikowski – kierownik Działu</a:t>
            </a:r>
          </a:p>
          <a:p>
            <a:endParaRPr lang="pl-PL" sz="1400" dirty="0"/>
          </a:p>
          <a:p>
            <a:r>
              <a:rPr lang="pl-PL" sz="1400" dirty="0"/>
              <a:t>Konrad  Guguła – z-ca kierownika</a:t>
            </a:r>
          </a:p>
        </p:txBody>
      </p:sp>
      <p:sp>
        <p:nvSpPr>
          <p:cNvPr id="7178" name="Text Box 13"/>
          <p:cNvSpPr txBox="1">
            <a:spLocks noChangeArrowheads="1"/>
          </p:cNvSpPr>
          <p:nvPr/>
        </p:nvSpPr>
        <p:spPr bwMode="auto">
          <a:xfrm>
            <a:off x="5940425" y="6308725"/>
            <a:ext cx="295592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/>
              <a:t> </a:t>
            </a:r>
            <a:r>
              <a:rPr lang="pl-PL" sz="1400">
                <a:latin typeface="Arial" charset="0"/>
              </a:rPr>
              <a:t>Jacek Sulikowski,  Konrad Guguła</a:t>
            </a:r>
          </a:p>
        </p:txBody>
      </p:sp>
      <p:pic>
        <p:nvPicPr>
          <p:cNvPr id="7179" name="Picture 15" descr="C:\Users\User\Desktop\IMG_027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51500" y="4005263"/>
            <a:ext cx="3097213" cy="2320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4"/>
          <p:cNvSpPr>
            <a:spLocks noChangeArrowheads="1"/>
          </p:cNvSpPr>
          <p:nvPr/>
        </p:nvSpPr>
        <p:spPr bwMode="auto">
          <a:xfrm>
            <a:off x="1835150" y="549275"/>
            <a:ext cx="5184775" cy="757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/>
            <a:endParaRPr lang="pl-PL" sz="2000">
              <a:solidFill>
                <a:schemeClr val="tx2"/>
              </a:solidFill>
            </a:endParaRPr>
          </a:p>
        </p:txBody>
      </p:sp>
      <p:sp>
        <p:nvSpPr>
          <p:cNvPr id="8195" name="Text Box 9"/>
          <p:cNvSpPr txBox="1">
            <a:spLocks noChangeArrowheads="1"/>
          </p:cNvSpPr>
          <p:nvPr/>
        </p:nvSpPr>
        <p:spPr bwMode="auto">
          <a:xfrm>
            <a:off x="4211638" y="1557338"/>
            <a:ext cx="4535487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l-PL" sz="1600"/>
              <a:t>             </a:t>
            </a:r>
            <a:r>
              <a:rPr lang="pl-PL" sz="1600">
                <a:latin typeface="Arial" charset="0"/>
              </a:rPr>
              <a:t>      </a:t>
            </a:r>
            <a:endParaRPr lang="pl-PL" sz="1400">
              <a:latin typeface="Arial Unicode MS" pitchFamily="34" charset="-128"/>
            </a:endParaRPr>
          </a:p>
        </p:txBody>
      </p:sp>
      <p:sp>
        <p:nvSpPr>
          <p:cNvPr id="9" name="Rectangle 4"/>
          <p:cNvSpPr txBox="1">
            <a:spLocks noChangeArrowheads="1"/>
          </p:cNvSpPr>
          <p:nvPr/>
        </p:nvSpPr>
        <p:spPr bwMode="auto">
          <a:xfrm>
            <a:off x="468313" y="6524625"/>
            <a:ext cx="8208962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>
              <a:defRPr/>
            </a:pPr>
            <a:r>
              <a:rPr lang="pl-PL" sz="1100" kern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22/11/2018 Jacek </a:t>
            </a:r>
            <a:r>
              <a:rPr lang="pl-PL" sz="1100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Sulikowski                                                        IFJ PAN / Centrum Cyklotronowe Bronowice / Dział </a:t>
            </a:r>
            <a:r>
              <a:rPr lang="pl-PL" sz="1100" kern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Cyklotronu AIC144</a:t>
            </a:r>
            <a:endParaRPr lang="pl-PL" sz="1100" kern="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8198" name="Rectangle 4"/>
          <p:cNvSpPr txBox="1">
            <a:spLocks noChangeArrowheads="1"/>
          </p:cNvSpPr>
          <p:nvPr/>
        </p:nvSpPr>
        <p:spPr bwMode="auto">
          <a:xfrm>
            <a:off x="468313" y="298450"/>
            <a:ext cx="8424167" cy="94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/>
            <a:r>
              <a:rPr lang="pl-PL" sz="2800" dirty="0">
                <a:solidFill>
                  <a:schemeClr val="accent6"/>
                </a:solidFill>
              </a:rPr>
              <a:t>2006 </a:t>
            </a:r>
            <a:r>
              <a:rPr lang="pl-PL" sz="2800" dirty="0" smtClean="0">
                <a:solidFill>
                  <a:schemeClr val="accent6"/>
                </a:solidFill>
              </a:rPr>
              <a:t>– 2009           </a:t>
            </a:r>
            <a:r>
              <a:rPr lang="pl-PL" sz="2800" dirty="0" smtClean="0">
                <a:solidFill>
                  <a:schemeClr val="tx2"/>
                </a:solidFill>
              </a:rPr>
              <a:t>Dostosowanie cyklotronu</a:t>
            </a:r>
          </a:p>
          <a:p>
            <a:pPr algn="ctr"/>
            <a:r>
              <a:rPr lang="pl-PL" sz="2800" dirty="0">
                <a:solidFill>
                  <a:schemeClr val="tx2"/>
                </a:solidFill>
              </a:rPr>
              <a:t> </a:t>
            </a:r>
            <a:r>
              <a:rPr lang="pl-PL" sz="2800" dirty="0" smtClean="0">
                <a:solidFill>
                  <a:schemeClr val="tx2"/>
                </a:solidFill>
              </a:rPr>
              <a:t>             AIC-144 do </a:t>
            </a:r>
            <a:r>
              <a:rPr lang="pl-PL" sz="2800" dirty="0">
                <a:solidFill>
                  <a:schemeClr val="tx2"/>
                </a:solidFill>
              </a:rPr>
              <a:t>potrzeb radioterapii oka  </a:t>
            </a:r>
          </a:p>
        </p:txBody>
      </p:sp>
      <p:sp>
        <p:nvSpPr>
          <p:cNvPr id="8199" name="Prostokąt 10"/>
          <p:cNvSpPr>
            <a:spLocks noChangeArrowheads="1"/>
          </p:cNvSpPr>
          <p:nvPr/>
        </p:nvSpPr>
        <p:spPr bwMode="auto">
          <a:xfrm>
            <a:off x="755650" y="1700213"/>
            <a:ext cx="5040313" cy="492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pl-PL" sz="2000" dirty="0" smtClean="0">
              <a:solidFill>
                <a:schemeClr val="accent6"/>
              </a:solidFill>
            </a:endParaRPr>
          </a:p>
          <a:p>
            <a:endParaRPr lang="pl-PL" sz="1400" dirty="0" smtClean="0"/>
          </a:p>
          <a:p>
            <a:pPr>
              <a:buFontTx/>
              <a:buChar char="-"/>
            </a:pPr>
            <a:r>
              <a:rPr lang="pl-PL" sz="1400" dirty="0" smtClean="0"/>
              <a:t>  </a:t>
            </a:r>
            <a:r>
              <a:rPr lang="pl-PL" sz="1400" dirty="0"/>
              <a:t>optymalizacja  nastaw parametrów  cyklotronu: </a:t>
            </a:r>
          </a:p>
          <a:p>
            <a:r>
              <a:rPr lang="pl-PL" sz="1400" dirty="0"/>
              <a:t>   K. Guguła, K. Daniel,  </a:t>
            </a:r>
          </a:p>
          <a:p>
            <a:endParaRPr lang="pl-PL" sz="1400" dirty="0"/>
          </a:p>
          <a:p>
            <a:endParaRPr lang="pl-PL" sz="1400" dirty="0"/>
          </a:p>
          <a:p>
            <a:pPr>
              <a:buFontTx/>
              <a:buChar char="-"/>
            </a:pPr>
            <a:r>
              <a:rPr lang="pl-PL" sz="1400" dirty="0"/>
              <a:t>  przebudowa  traktu  </a:t>
            </a:r>
            <a:r>
              <a:rPr lang="pl-PL" sz="1400" dirty="0" err="1"/>
              <a:t>jonowodów</a:t>
            </a:r>
            <a:r>
              <a:rPr lang="pl-PL" sz="1400" dirty="0"/>
              <a:t>:</a:t>
            </a:r>
          </a:p>
          <a:p>
            <a:r>
              <a:rPr lang="pl-PL" sz="1400" dirty="0"/>
              <a:t>   W. Pyzioł, R. Grzybek, J. Molęda</a:t>
            </a:r>
          </a:p>
          <a:p>
            <a:endParaRPr lang="pl-PL" sz="1400" dirty="0"/>
          </a:p>
          <a:p>
            <a:endParaRPr lang="pl-PL" sz="1400" dirty="0"/>
          </a:p>
          <a:p>
            <a:pPr>
              <a:buFontTx/>
              <a:buChar char="-"/>
            </a:pPr>
            <a:r>
              <a:rPr lang="pl-PL" sz="1400" dirty="0"/>
              <a:t>  rewitalizacja  systemu  w.cz.  cyklotronu</a:t>
            </a:r>
          </a:p>
          <a:p>
            <a:r>
              <a:rPr lang="pl-PL" sz="1400" dirty="0"/>
              <a:t>   generator, układ rezonansowy, lampy mocy:</a:t>
            </a:r>
          </a:p>
          <a:p>
            <a:r>
              <a:rPr lang="pl-PL" sz="1400" dirty="0"/>
              <a:t>   B. Lipka, J. Sulikowski, R. Cieślik</a:t>
            </a:r>
          </a:p>
          <a:p>
            <a:endParaRPr lang="pl-PL" sz="1400" dirty="0"/>
          </a:p>
          <a:p>
            <a:pPr>
              <a:buFontTx/>
              <a:buChar char="-"/>
            </a:pPr>
            <a:r>
              <a:rPr lang="pl-PL" sz="1400" dirty="0"/>
              <a:t>  usprawnienie  sterowania  systemami  cyklotronu:</a:t>
            </a:r>
          </a:p>
          <a:p>
            <a:r>
              <a:rPr lang="pl-PL" sz="1400" dirty="0"/>
              <a:t>    K. Daniel, </a:t>
            </a:r>
            <a:r>
              <a:rPr lang="pl-PL" sz="1400" dirty="0">
                <a:latin typeface="Arial" charset="0"/>
              </a:rPr>
              <a:t>G</a:t>
            </a:r>
            <a:r>
              <a:rPr lang="pl-PL" sz="1400" dirty="0"/>
              <a:t>. Janik, T. Norys, M. Ruszel, B. </a:t>
            </a:r>
            <a:r>
              <a:rPr lang="pl-PL" sz="1400" dirty="0" err="1"/>
              <a:t>Sałach</a:t>
            </a:r>
            <a:endParaRPr lang="pl-PL" sz="1400" dirty="0"/>
          </a:p>
          <a:p>
            <a:endParaRPr lang="pl-PL" sz="1400" dirty="0"/>
          </a:p>
          <a:p>
            <a:endParaRPr lang="pl-PL" sz="1400" dirty="0"/>
          </a:p>
          <a:p>
            <a:pPr>
              <a:buFontTx/>
              <a:buChar char="-"/>
            </a:pPr>
            <a:r>
              <a:rPr lang="pl-PL" sz="1400" dirty="0"/>
              <a:t>  wymiana systemu próżniowego:</a:t>
            </a:r>
          </a:p>
          <a:p>
            <a:r>
              <a:rPr lang="pl-PL" sz="1400" dirty="0"/>
              <a:t>   K. Guguła, A. Sroka, R. </a:t>
            </a:r>
            <a:r>
              <a:rPr lang="pl-PL" sz="1400" dirty="0" err="1"/>
              <a:t>Tarczoń</a:t>
            </a:r>
            <a:endParaRPr lang="pl-PL" sz="1400" dirty="0"/>
          </a:p>
          <a:p>
            <a:endParaRPr lang="pl-PL" sz="1400" dirty="0"/>
          </a:p>
          <a:p>
            <a:endParaRPr lang="pl-PL" sz="1400" dirty="0"/>
          </a:p>
        </p:txBody>
      </p:sp>
      <p:pic>
        <p:nvPicPr>
          <p:cNvPr id="8200" name="Picture 12" descr="Praca3"/>
          <p:cNvPicPr>
            <a:picLocks noChangeAspect="1" noChangeArrowheads="1"/>
          </p:cNvPicPr>
          <p:nvPr/>
        </p:nvPicPr>
        <p:blipFill>
          <a:blip r:embed="rId2" cstate="print"/>
          <a:srcRect l="13913" t="19357" r="2966"/>
          <a:stretch>
            <a:fillRect/>
          </a:stretch>
        </p:blipFill>
        <p:spPr bwMode="auto">
          <a:xfrm>
            <a:off x="6659563" y="1628775"/>
            <a:ext cx="2151062" cy="156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1" name="Picture 11" descr="IMG_1853"/>
          <p:cNvPicPr>
            <a:picLocks noChangeAspect="1" noChangeArrowheads="1"/>
          </p:cNvPicPr>
          <p:nvPr/>
        </p:nvPicPr>
        <p:blipFill>
          <a:blip r:embed="rId3" cstate="print"/>
          <a:srcRect l="17511" b="21222"/>
          <a:stretch>
            <a:fillRect/>
          </a:stretch>
        </p:blipFill>
        <p:spPr bwMode="auto">
          <a:xfrm>
            <a:off x="6659563" y="3213100"/>
            <a:ext cx="2160587" cy="154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2" name="Picture 13" descr="Praca7"/>
          <p:cNvPicPr>
            <a:picLocks noChangeAspect="1" noChangeArrowheads="1"/>
          </p:cNvPicPr>
          <p:nvPr/>
        </p:nvPicPr>
        <p:blipFill>
          <a:blip r:embed="rId4" cstate="print"/>
          <a:srcRect l="22801" t="17557" r="24561" b="22815"/>
          <a:stretch>
            <a:fillRect/>
          </a:stretch>
        </p:blipFill>
        <p:spPr bwMode="auto">
          <a:xfrm>
            <a:off x="6659563" y="4791075"/>
            <a:ext cx="2160587" cy="1662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4"/>
          <p:cNvSpPr>
            <a:spLocks noChangeArrowheads="1"/>
          </p:cNvSpPr>
          <p:nvPr/>
        </p:nvSpPr>
        <p:spPr bwMode="auto">
          <a:xfrm>
            <a:off x="1835150" y="549275"/>
            <a:ext cx="5184775" cy="757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/>
            <a:endParaRPr lang="pl-PL" sz="2000">
              <a:solidFill>
                <a:schemeClr val="tx2"/>
              </a:solidFill>
            </a:endParaRPr>
          </a:p>
        </p:txBody>
      </p:sp>
      <p:sp>
        <p:nvSpPr>
          <p:cNvPr id="9219" name="Text Box 9"/>
          <p:cNvSpPr txBox="1">
            <a:spLocks noChangeArrowheads="1"/>
          </p:cNvSpPr>
          <p:nvPr/>
        </p:nvSpPr>
        <p:spPr bwMode="auto">
          <a:xfrm>
            <a:off x="4211638" y="1557338"/>
            <a:ext cx="4535487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l-PL" sz="1600"/>
              <a:t>             </a:t>
            </a:r>
            <a:r>
              <a:rPr lang="pl-PL" sz="1600">
                <a:latin typeface="Arial" charset="0"/>
              </a:rPr>
              <a:t>      </a:t>
            </a:r>
            <a:endParaRPr lang="pl-PL" sz="1400">
              <a:latin typeface="Arial Unicode MS" pitchFamily="34" charset="-128"/>
            </a:endParaRPr>
          </a:p>
        </p:txBody>
      </p:sp>
      <p:sp>
        <p:nvSpPr>
          <p:cNvPr id="9" name="Rectangle 4"/>
          <p:cNvSpPr txBox="1">
            <a:spLocks noChangeArrowheads="1"/>
          </p:cNvSpPr>
          <p:nvPr/>
        </p:nvSpPr>
        <p:spPr bwMode="auto">
          <a:xfrm>
            <a:off x="468313" y="6524625"/>
            <a:ext cx="8208962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>
              <a:defRPr/>
            </a:pPr>
            <a:r>
              <a:rPr lang="pl-PL" sz="1100" kern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22/11/2018 Jacek </a:t>
            </a:r>
            <a:r>
              <a:rPr lang="pl-PL" sz="1100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Sulikowski                                                        IFJ PAN / Centrum Cyklotronowe Bronowice / Dział </a:t>
            </a:r>
            <a:r>
              <a:rPr lang="pl-PL" sz="1100" kern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Cyklotronu AIC-144</a:t>
            </a:r>
            <a:endParaRPr lang="pl-PL" sz="1100" kern="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9222" name="Rectangle 4"/>
          <p:cNvSpPr txBox="1">
            <a:spLocks noChangeArrowheads="1"/>
          </p:cNvSpPr>
          <p:nvPr/>
        </p:nvSpPr>
        <p:spPr bwMode="auto">
          <a:xfrm>
            <a:off x="523300" y="274349"/>
            <a:ext cx="8369179" cy="9224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/>
            <a:r>
              <a:rPr lang="pl-PL" sz="2800" dirty="0">
                <a:solidFill>
                  <a:schemeClr val="accent6"/>
                </a:solidFill>
              </a:rPr>
              <a:t>2006 – 2009   </a:t>
            </a:r>
            <a:r>
              <a:rPr lang="pl-PL" sz="2800" dirty="0" smtClean="0">
                <a:solidFill>
                  <a:schemeClr val="accent6"/>
                </a:solidFill>
              </a:rPr>
              <a:t>        </a:t>
            </a:r>
            <a:r>
              <a:rPr lang="pl-PL" sz="2800" dirty="0">
                <a:solidFill>
                  <a:schemeClr val="tx2"/>
                </a:solidFill>
              </a:rPr>
              <a:t>Dostosowanie cyklotronu</a:t>
            </a:r>
          </a:p>
          <a:p>
            <a:pPr algn="ctr"/>
            <a:r>
              <a:rPr lang="pl-PL" sz="2800" dirty="0">
                <a:solidFill>
                  <a:schemeClr val="tx2"/>
                </a:solidFill>
              </a:rPr>
              <a:t>          </a:t>
            </a:r>
            <a:r>
              <a:rPr lang="pl-PL" sz="2800" dirty="0" smtClean="0">
                <a:solidFill>
                  <a:schemeClr val="tx2"/>
                </a:solidFill>
              </a:rPr>
              <a:t>    AIC-144 </a:t>
            </a:r>
            <a:r>
              <a:rPr lang="pl-PL" sz="2800" dirty="0">
                <a:solidFill>
                  <a:schemeClr val="tx2"/>
                </a:solidFill>
              </a:rPr>
              <a:t>do potrzeb radioterapii oka  </a:t>
            </a:r>
          </a:p>
        </p:txBody>
      </p:sp>
      <p:sp>
        <p:nvSpPr>
          <p:cNvPr id="9223" name="Prostokąt 10"/>
          <p:cNvSpPr>
            <a:spLocks noChangeArrowheads="1"/>
          </p:cNvSpPr>
          <p:nvPr/>
        </p:nvSpPr>
        <p:spPr bwMode="auto">
          <a:xfrm>
            <a:off x="827088" y="1557338"/>
            <a:ext cx="504031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l-PL" sz="2000" dirty="0" smtClean="0">
                <a:solidFill>
                  <a:schemeClr val="accent6"/>
                </a:solidFill>
              </a:rPr>
              <a:t> </a:t>
            </a:r>
            <a:endParaRPr lang="pl-PL" sz="2000" dirty="0">
              <a:solidFill>
                <a:schemeClr val="accent6"/>
              </a:solidFill>
            </a:endParaRPr>
          </a:p>
        </p:txBody>
      </p:sp>
      <p:sp>
        <p:nvSpPr>
          <p:cNvPr id="9224" name="pole tekstowe 9"/>
          <p:cNvSpPr txBox="1">
            <a:spLocks noChangeArrowheads="1"/>
          </p:cNvSpPr>
          <p:nvPr/>
        </p:nvSpPr>
        <p:spPr bwMode="auto">
          <a:xfrm>
            <a:off x="827088" y="2038350"/>
            <a:ext cx="6335712" cy="455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l-PL" sz="1400" dirty="0"/>
              <a:t>-  opracowanie i zbudowanie układu pomiaru i stabilizacji</a:t>
            </a:r>
          </a:p>
          <a:p>
            <a:r>
              <a:rPr lang="pl-PL" sz="1400" dirty="0"/>
              <a:t>   temperatury wody chłodzącej cyklotron:</a:t>
            </a:r>
          </a:p>
          <a:p>
            <a:r>
              <a:rPr lang="pl-PL" sz="1400" dirty="0"/>
              <a:t>   B. Lipka, G. Janik, J. Sulikowski</a:t>
            </a:r>
          </a:p>
          <a:p>
            <a:endParaRPr lang="pl-PL" sz="1400" dirty="0"/>
          </a:p>
          <a:p>
            <a:endParaRPr lang="pl-PL" sz="1400" dirty="0"/>
          </a:p>
          <a:p>
            <a:endParaRPr lang="pl-PL" sz="1400" dirty="0"/>
          </a:p>
          <a:p>
            <a:pPr>
              <a:buFontTx/>
              <a:buChar char="-"/>
            </a:pPr>
            <a:r>
              <a:rPr lang="pl-PL" sz="1400" dirty="0"/>
              <a:t>  projekt i realizacja całkowicie nowego systemu podającego</a:t>
            </a:r>
          </a:p>
          <a:p>
            <a:r>
              <a:rPr lang="pl-PL" sz="1400" dirty="0"/>
              <a:t>   wodór do źródła jonów:</a:t>
            </a:r>
          </a:p>
          <a:p>
            <a:r>
              <a:rPr lang="pl-PL" sz="1400" dirty="0"/>
              <a:t>   K. Guguła, A. Sroka</a:t>
            </a:r>
          </a:p>
          <a:p>
            <a:endParaRPr lang="pl-PL" sz="1400" dirty="0"/>
          </a:p>
          <a:p>
            <a:endParaRPr lang="pl-PL" sz="1400" dirty="0"/>
          </a:p>
          <a:p>
            <a:pPr>
              <a:buFontTx/>
              <a:buChar char="-"/>
            </a:pPr>
            <a:r>
              <a:rPr lang="pl-PL" sz="1400" dirty="0"/>
              <a:t>  wykonanie nowego układu zasilającego napięciem 60 </a:t>
            </a:r>
            <a:r>
              <a:rPr lang="pl-PL" sz="1400" dirty="0" err="1"/>
              <a:t>kV</a:t>
            </a:r>
            <a:endParaRPr lang="pl-PL" sz="1400" dirty="0"/>
          </a:p>
          <a:p>
            <a:r>
              <a:rPr lang="pl-PL" sz="1400" dirty="0"/>
              <a:t>   deflektory umożliwiające wyprowadzenie wiązki z cyklotronu:</a:t>
            </a:r>
          </a:p>
          <a:p>
            <a:r>
              <a:rPr lang="pl-PL" sz="1400" dirty="0"/>
              <a:t>   J. Sulikowski, B. Lipka, M. Ruszel</a:t>
            </a:r>
          </a:p>
          <a:p>
            <a:endParaRPr lang="pl-PL" sz="1400" dirty="0"/>
          </a:p>
          <a:p>
            <a:endParaRPr lang="pl-PL" sz="1400" dirty="0"/>
          </a:p>
          <a:p>
            <a:endParaRPr lang="pl-PL" sz="1400" dirty="0"/>
          </a:p>
          <a:p>
            <a:pPr>
              <a:buFontTx/>
              <a:buChar char="-"/>
            </a:pPr>
            <a:r>
              <a:rPr lang="pl-PL" sz="1400" dirty="0"/>
              <a:t>  pomiar i stabilizacja położenia komory akceleracji względem </a:t>
            </a:r>
          </a:p>
          <a:p>
            <a:r>
              <a:rPr lang="pl-PL" sz="1400" dirty="0"/>
              <a:t>   nabiegunnika magnesu głównego:</a:t>
            </a:r>
          </a:p>
          <a:p>
            <a:r>
              <a:rPr lang="pl-PL" sz="1400" dirty="0"/>
              <a:t>   J. Sulikowski, G. Janik, R. Grzybek, J. Molęda</a:t>
            </a:r>
          </a:p>
          <a:p>
            <a:r>
              <a:rPr lang="pl-PL" sz="1400" dirty="0"/>
              <a:t> </a:t>
            </a:r>
            <a:endParaRPr lang="pl-PL" dirty="0"/>
          </a:p>
        </p:txBody>
      </p:sp>
      <p:pic>
        <p:nvPicPr>
          <p:cNvPr id="9225" name="Picture 12" descr="Praca2"/>
          <p:cNvPicPr>
            <a:picLocks noChangeAspect="1" noChangeArrowheads="1"/>
          </p:cNvPicPr>
          <p:nvPr/>
        </p:nvPicPr>
        <p:blipFill>
          <a:blip r:embed="rId2" cstate="print"/>
          <a:srcRect l="25139" t="9323" r="14757" b="29240"/>
          <a:stretch>
            <a:fillRect/>
          </a:stretch>
        </p:blipFill>
        <p:spPr bwMode="auto">
          <a:xfrm>
            <a:off x="6732588" y="1700213"/>
            <a:ext cx="2016125" cy="154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6" name="Picture 6" descr="Praca10"/>
          <p:cNvPicPr>
            <a:picLocks noChangeAspect="1" noChangeArrowheads="1"/>
          </p:cNvPicPr>
          <p:nvPr/>
        </p:nvPicPr>
        <p:blipFill>
          <a:blip r:embed="rId3" cstate="print"/>
          <a:srcRect l="39113" t="29088" r="33682" b="39630"/>
          <a:stretch>
            <a:fillRect/>
          </a:stretch>
        </p:blipFill>
        <p:spPr bwMode="auto">
          <a:xfrm>
            <a:off x="6732588" y="3275013"/>
            <a:ext cx="2016125" cy="173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7" name="Picture 4" descr="Praca1"/>
          <p:cNvPicPr>
            <a:picLocks noChangeAspect="1" noChangeArrowheads="1"/>
          </p:cNvPicPr>
          <p:nvPr/>
        </p:nvPicPr>
        <p:blipFill>
          <a:blip r:embed="rId4" cstate="print"/>
          <a:srcRect t="13835" b="21567"/>
          <a:stretch>
            <a:fillRect/>
          </a:stretch>
        </p:blipFill>
        <p:spPr bwMode="auto">
          <a:xfrm>
            <a:off x="6732588" y="5046663"/>
            <a:ext cx="2016125" cy="1550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4"/>
          <p:cNvSpPr txBox="1">
            <a:spLocks noChangeArrowheads="1"/>
          </p:cNvSpPr>
          <p:nvPr/>
        </p:nvSpPr>
        <p:spPr bwMode="auto">
          <a:xfrm>
            <a:off x="395536" y="260350"/>
            <a:ext cx="8640960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/>
            <a:r>
              <a:rPr lang="pl-PL" sz="2800" dirty="0">
                <a:solidFill>
                  <a:schemeClr val="accent6"/>
                </a:solidFill>
              </a:rPr>
              <a:t>2006 – 2009 </a:t>
            </a:r>
            <a:r>
              <a:rPr lang="pl-PL" sz="2800" dirty="0" smtClean="0">
                <a:solidFill>
                  <a:schemeClr val="accent6"/>
                </a:solidFill>
              </a:rPr>
              <a:t>           </a:t>
            </a:r>
            <a:r>
              <a:rPr lang="pl-PL" sz="2800" dirty="0">
                <a:solidFill>
                  <a:schemeClr val="tx2"/>
                </a:solidFill>
              </a:rPr>
              <a:t>Dostosowanie cyklotronu</a:t>
            </a:r>
          </a:p>
          <a:p>
            <a:pPr algn="ctr"/>
            <a:r>
              <a:rPr lang="pl-PL" sz="2800" dirty="0">
                <a:solidFill>
                  <a:schemeClr val="tx2"/>
                </a:solidFill>
              </a:rPr>
              <a:t>          </a:t>
            </a:r>
            <a:r>
              <a:rPr lang="pl-PL" sz="2800" dirty="0" smtClean="0">
                <a:solidFill>
                  <a:schemeClr val="tx2"/>
                </a:solidFill>
              </a:rPr>
              <a:t>     AIC-144 </a:t>
            </a:r>
            <a:r>
              <a:rPr lang="pl-PL" sz="2800" dirty="0">
                <a:solidFill>
                  <a:schemeClr val="tx2"/>
                </a:solidFill>
              </a:rPr>
              <a:t>do potrzeb radioterapii oka  </a:t>
            </a:r>
          </a:p>
        </p:txBody>
      </p:sp>
      <p:sp>
        <p:nvSpPr>
          <p:cNvPr id="4" name="Rectangle 4"/>
          <p:cNvSpPr txBox="1">
            <a:spLocks noChangeArrowheads="1"/>
          </p:cNvSpPr>
          <p:nvPr/>
        </p:nvSpPr>
        <p:spPr bwMode="auto">
          <a:xfrm>
            <a:off x="468313" y="6524625"/>
            <a:ext cx="8208962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>
              <a:defRPr/>
            </a:pPr>
            <a:r>
              <a:rPr lang="pl-PL" sz="1100" kern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22/11/2018 Jacek </a:t>
            </a:r>
            <a:r>
              <a:rPr lang="pl-PL" sz="1100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Sulikowski                                                        IFJ PAN / Centrum Cyklotronowe Bronowice / Dział </a:t>
            </a:r>
            <a:r>
              <a:rPr lang="pl-PL" sz="1100" kern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Cyklotronu AIC-144</a:t>
            </a:r>
            <a:endParaRPr lang="pl-PL" sz="1100" kern="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0245" name="Prostokąt 10"/>
          <p:cNvSpPr>
            <a:spLocks noChangeArrowheads="1"/>
          </p:cNvSpPr>
          <p:nvPr/>
        </p:nvSpPr>
        <p:spPr bwMode="auto">
          <a:xfrm>
            <a:off x="827088" y="1557338"/>
            <a:ext cx="504031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l-PL" sz="2000" dirty="0" smtClean="0">
                <a:solidFill>
                  <a:schemeClr val="accent6"/>
                </a:solidFill>
              </a:rPr>
              <a:t> </a:t>
            </a:r>
            <a:endParaRPr lang="pl-PL" sz="2000" dirty="0">
              <a:solidFill>
                <a:schemeClr val="accent6"/>
              </a:solidFill>
            </a:endParaRPr>
          </a:p>
        </p:txBody>
      </p:sp>
      <p:sp>
        <p:nvSpPr>
          <p:cNvPr id="10246" name="Prostokąt 5"/>
          <p:cNvSpPr>
            <a:spLocks noChangeArrowheads="1"/>
          </p:cNvSpPr>
          <p:nvPr/>
        </p:nvSpPr>
        <p:spPr bwMode="auto">
          <a:xfrm>
            <a:off x="755650" y="2060575"/>
            <a:ext cx="5886450" cy="1385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pl-PL" sz="1400"/>
          </a:p>
          <a:p>
            <a:r>
              <a:rPr lang="pl-PL" sz="1400"/>
              <a:t>-  wymiana 20-tu zasilaczy cyklotronu i traktu wiązki:</a:t>
            </a:r>
          </a:p>
          <a:p>
            <a:r>
              <a:rPr lang="pl-PL" sz="1400"/>
              <a:t>   G. Janik, M. Ruszel, B. Sałach, T. Norys</a:t>
            </a:r>
          </a:p>
          <a:p>
            <a:endParaRPr lang="pl-PL" sz="1400"/>
          </a:p>
          <a:p>
            <a:endParaRPr lang="pl-PL" sz="1400"/>
          </a:p>
          <a:p>
            <a:endParaRPr lang="pl-PL" sz="1400"/>
          </a:p>
        </p:txBody>
      </p:sp>
      <p:sp>
        <p:nvSpPr>
          <p:cNvPr id="10247" name="Prostokąt 6"/>
          <p:cNvSpPr>
            <a:spLocks noChangeArrowheads="1"/>
          </p:cNvSpPr>
          <p:nvPr/>
        </p:nvSpPr>
        <p:spPr bwMode="auto">
          <a:xfrm>
            <a:off x="755650" y="2924175"/>
            <a:ext cx="6192838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pl-PL" sz="1400" dirty="0"/>
          </a:p>
          <a:p>
            <a:r>
              <a:rPr lang="pl-PL" sz="1400" dirty="0"/>
              <a:t>-  projekt i realizacja napędu do wstawiania tarczy rozpraszającej:</a:t>
            </a:r>
          </a:p>
          <a:p>
            <a:r>
              <a:rPr lang="pl-PL" sz="1400" dirty="0"/>
              <a:t>   W. Pyzioł, R. Grzybek </a:t>
            </a:r>
          </a:p>
          <a:p>
            <a:pPr>
              <a:buFontTx/>
              <a:buChar char="-"/>
            </a:pPr>
            <a:endParaRPr lang="pl-PL" sz="1400" dirty="0"/>
          </a:p>
          <a:p>
            <a:endParaRPr lang="pl-PL" sz="1400" dirty="0"/>
          </a:p>
          <a:p>
            <a:pPr>
              <a:buFontTx/>
              <a:buChar char="-"/>
            </a:pPr>
            <a:r>
              <a:rPr lang="pl-PL" sz="1400" dirty="0"/>
              <a:t>  zmiana sposobu chłodzenia źródło jonów:</a:t>
            </a:r>
          </a:p>
          <a:p>
            <a:r>
              <a:rPr lang="pl-PL" sz="1400" dirty="0"/>
              <a:t>   R. </a:t>
            </a:r>
            <a:r>
              <a:rPr lang="pl-PL" sz="1400" dirty="0" err="1"/>
              <a:t>Tarczoń</a:t>
            </a:r>
            <a:endParaRPr lang="pl-PL" sz="1400" dirty="0"/>
          </a:p>
          <a:p>
            <a:endParaRPr lang="pl-PL" sz="1400" dirty="0"/>
          </a:p>
          <a:p>
            <a:endParaRPr lang="pl-PL" sz="1400" dirty="0"/>
          </a:p>
          <a:p>
            <a:pPr>
              <a:buFontTx/>
              <a:buChar char="-"/>
            </a:pPr>
            <a:r>
              <a:rPr lang="pl-PL" sz="1400" dirty="0"/>
              <a:t>  BHP, ochrona dozymetryczna, dokumentacja, </a:t>
            </a:r>
            <a:r>
              <a:rPr lang="pl-PL" sz="1400" dirty="0" smtClean="0"/>
              <a:t>zaopatrzenie:</a:t>
            </a:r>
            <a:endParaRPr lang="pl-PL" sz="1400" dirty="0"/>
          </a:p>
          <a:p>
            <a:r>
              <a:rPr lang="pl-PL" sz="1400" dirty="0"/>
              <a:t>   L. Włodek</a:t>
            </a:r>
          </a:p>
          <a:p>
            <a:endParaRPr lang="pl-PL" sz="1400" dirty="0"/>
          </a:p>
        </p:txBody>
      </p:sp>
      <p:pic>
        <p:nvPicPr>
          <p:cNvPr id="10248" name="Picture 9" descr="Praca4"/>
          <p:cNvPicPr>
            <a:picLocks noChangeAspect="1" noChangeArrowheads="1"/>
          </p:cNvPicPr>
          <p:nvPr/>
        </p:nvPicPr>
        <p:blipFill>
          <a:blip r:embed="rId2" cstate="print">
            <a:lum bright="20000" contrast="20000"/>
          </a:blip>
          <a:srcRect l="35760" t="35179" r="39043" b="33932"/>
          <a:stretch>
            <a:fillRect/>
          </a:stretch>
        </p:blipFill>
        <p:spPr bwMode="auto">
          <a:xfrm>
            <a:off x="6875463" y="4868863"/>
            <a:ext cx="1801812" cy="165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9" name="Picture 11" descr="Praca1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5463" y="3357563"/>
            <a:ext cx="1800225" cy="1350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0" name="Picture 12" descr="Praca14"/>
          <p:cNvPicPr>
            <a:picLocks noChangeAspect="1" noChangeArrowheads="1"/>
          </p:cNvPicPr>
          <p:nvPr/>
        </p:nvPicPr>
        <p:blipFill>
          <a:blip r:embed="rId4" cstate="print"/>
          <a:srcRect l="12828" t="13538" r="28117" b="25209"/>
          <a:stretch>
            <a:fillRect/>
          </a:stretch>
        </p:blipFill>
        <p:spPr bwMode="auto">
          <a:xfrm>
            <a:off x="6875463" y="1773238"/>
            <a:ext cx="1800225" cy="140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11" descr="Dubna K2"/>
          <p:cNvPicPr>
            <a:picLocks noChangeAspect="1" noChangeArrowheads="1"/>
          </p:cNvPicPr>
          <p:nvPr/>
        </p:nvPicPr>
        <p:blipFill>
          <a:blip r:embed="rId2" cstate="print"/>
          <a:srcRect l="3737" r="6538" b="4579"/>
          <a:stretch>
            <a:fillRect/>
          </a:stretch>
        </p:blipFill>
        <p:spPr bwMode="auto">
          <a:xfrm>
            <a:off x="4643438" y="1700213"/>
            <a:ext cx="4249737" cy="324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7" name="Rectangle 9"/>
          <p:cNvSpPr>
            <a:spLocks noChangeArrowheads="1"/>
          </p:cNvSpPr>
          <p:nvPr/>
        </p:nvSpPr>
        <p:spPr bwMode="auto">
          <a:xfrm>
            <a:off x="1763713" y="692150"/>
            <a:ext cx="5184775" cy="757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/>
            <a:endParaRPr lang="pl-PL" sz="2000">
              <a:solidFill>
                <a:schemeClr val="tx2"/>
              </a:solidFill>
            </a:endParaRPr>
          </a:p>
        </p:txBody>
      </p:sp>
      <p:sp>
        <p:nvSpPr>
          <p:cNvPr id="11268" name="Text Box 8"/>
          <p:cNvSpPr txBox="1">
            <a:spLocks noChangeArrowheads="1"/>
          </p:cNvSpPr>
          <p:nvPr/>
        </p:nvSpPr>
        <p:spPr bwMode="auto">
          <a:xfrm flipH="1">
            <a:off x="684213" y="1916113"/>
            <a:ext cx="4032250" cy="160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pl-PL" dirty="0" smtClean="0"/>
          </a:p>
          <a:p>
            <a:r>
              <a:rPr lang="pl-PL" sz="1600" dirty="0" smtClean="0"/>
              <a:t>Prace </a:t>
            </a:r>
            <a:r>
              <a:rPr lang="pl-PL" sz="1600" dirty="0"/>
              <a:t>nad optymalizacją parametrów pola magnetycznego w komorze akceleracji  i opracowanie systemu wyprowadzenia wiązki na zewnątrz</a:t>
            </a:r>
          </a:p>
          <a:p>
            <a:r>
              <a:rPr lang="pl-PL" sz="1600" dirty="0"/>
              <a:t>cyklotronu</a:t>
            </a:r>
          </a:p>
        </p:txBody>
      </p:sp>
      <p:sp>
        <p:nvSpPr>
          <p:cNvPr id="8" name="Rectangle 4"/>
          <p:cNvSpPr txBox="1">
            <a:spLocks noChangeArrowheads="1"/>
          </p:cNvSpPr>
          <p:nvPr/>
        </p:nvSpPr>
        <p:spPr bwMode="auto">
          <a:xfrm>
            <a:off x="468313" y="6524625"/>
            <a:ext cx="8208962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>
              <a:defRPr/>
            </a:pPr>
            <a:r>
              <a:rPr lang="pl-PL" sz="1100" kern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22/11/2018 Jacek </a:t>
            </a:r>
            <a:r>
              <a:rPr lang="pl-PL" sz="1100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Sulikowski                                                        IFJ PAN / Centrum Cyklotronowe Bronowice / Dział </a:t>
            </a:r>
            <a:r>
              <a:rPr lang="pl-PL" sz="1100" kern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Cyklotronu AIC-144</a:t>
            </a:r>
            <a:endParaRPr lang="pl-PL" sz="1100" kern="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1271" name="Text Box 9"/>
          <p:cNvSpPr txBox="1">
            <a:spLocks noChangeArrowheads="1"/>
          </p:cNvSpPr>
          <p:nvPr/>
        </p:nvSpPr>
        <p:spPr bwMode="auto">
          <a:xfrm>
            <a:off x="539552" y="333375"/>
            <a:ext cx="8424935" cy="1138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pl-PL" sz="2800" dirty="0">
                <a:solidFill>
                  <a:schemeClr val="accent6"/>
                </a:solidFill>
              </a:rPr>
              <a:t>2007 – </a:t>
            </a:r>
            <a:r>
              <a:rPr lang="pl-PL" sz="2800" dirty="0" smtClean="0">
                <a:solidFill>
                  <a:schemeClr val="accent6"/>
                </a:solidFill>
              </a:rPr>
              <a:t>2009                 </a:t>
            </a:r>
            <a:r>
              <a:rPr lang="pl-PL" sz="2000" dirty="0" smtClean="0"/>
              <a:t>Współpraca </a:t>
            </a:r>
            <a:r>
              <a:rPr lang="pl-PL" sz="2000" dirty="0"/>
              <a:t>ze </a:t>
            </a:r>
            <a:r>
              <a:rPr lang="pl-PL" sz="2000" dirty="0" smtClean="0"/>
              <a:t>Zjednoczonym</a:t>
            </a:r>
          </a:p>
          <a:p>
            <a:r>
              <a:rPr lang="pl-PL" sz="2000" dirty="0"/>
              <a:t> </a:t>
            </a:r>
            <a:r>
              <a:rPr lang="pl-PL" sz="2000" dirty="0" smtClean="0"/>
              <a:t>                Instytutem </a:t>
            </a:r>
            <a:r>
              <a:rPr lang="pl-PL" sz="2000" dirty="0"/>
              <a:t>Badań Jądrowych w Dubnej (Rosja) </a:t>
            </a:r>
            <a:r>
              <a:rPr lang="pl-PL" sz="2000" dirty="0" smtClean="0"/>
              <a:t>przy</a:t>
            </a:r>
          </a:p>
          <a:p>
            <a:r>
              <a:rPr lang="pl-PL" sz="2000" dirty="0"/>
              <a:t> </a:t>
            </a:r>
            <a:r>
              <a:rPr lang="pl-PL" sz="2000" dirty="0" smtClean="0"/>
              <a:t>   </a:t>
            </a:r>
            <a:r>
              <a:rPr lang="pl-PL" sz="2000" dirty="0"/>
              <a:t>wyprowadzaniu medycznej wiązki protonów o energii 60 </a:t>
            </a:r>
            <a:r>
              <a:rPr lang="pl-PL" sz="2000" dirty="0" err="1"/>
              <a:t>MeV</a:t>
            </a:r>
            <a:endParaRPr lang="pl-PL" sz="2000" dirty="0"/>
          </a:p>
        </p:txBody>
      </p:sp>
      <p:pic>
        <p:nvPicPr>
          <p:cNvPr id="11273" name="Picture 11" descr="Samsonow"/>
          <p:cNvPicPr>
            <a:picLocks noChangeAspect="1" noChangeArrowheads="1"/>
          </p:cNvPicPr>
          <p:nvPr/>
        </p:nvPicPr>
        <p:blipFill>
          <a:blip r:embed="rId3" cstate="print"/>
          <a:srcRect b="18672"/>
          <a:stretch>
            <a:fillRect/>
          </a:stretch>
        </p:blipFill>
        <p:spPr bwMode="auto">
          <a:xfrm>
            <a:off x="900113" y="4076700"/>
            <a:ext cx="2592387" cy="1868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74" name="Text Box 12"/>
          <p:cNvSpPr txBox="1">
            <a:spLocks noChangeArrowheads="1"/>
          </p:cNvSpPr>
          <p:nvPr/>
        </p:nvSpPr>
        <p:spPr bwMode="auto">
          <a:xfrm>
            <a:off x="3563938" y="5949950"/>
            <a:ext cx="206851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l-PL">
                <a:latin typeface="Arial" charset="0"/>
              </a:rPr>
              <a:t>   N. A. Morozow</a:t>
            </a:r>
            <a:r>
              <a:rPr lang="pl-PL"/>
              <a:t> </a:t>
            </a:r>
          </a:p>
        </p:txBody>
      </p:sp>
      <p:sp>
        <p:nvSpPr>
          <p:cNvPr id="11275" name="Text Box 13"/>
          <p:cNvSpPr txBox="1">
            <a:spLocks noChangeArrowheads="1"/>
          </p:cNvSpPr>
          <p:nvPr/>
        </p:nvSpPr>
        <p:spPr bwMode="auto">
          <a:xfrm>
            <a:off x="900113" y="5949950"/>
            <a:ext cx="21336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>
                <a:latin typeface="Arial" charset="0"/>
              </a:rPr>
              <a:t>   E. W. Samsonow</a:t>
            </a:r>
          </a:p>
        </p:txBody>
      </p:sp>
      <p:pic>
        <p:nvPicPr>
          <p:cNvPr id="11276" name="Picture 15" descr="Morozow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48038" y="4005263"/>
            <a:ext cx="2303462" cy="1960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7"/>
          <p:cNvSpPr txBox="1">
            <a:spLocks noChangeArrowheads="1"/>
          </p:cNvSpPr>
          <p:nvPr/>
        </p:nvSpPr>
        <p:spPr bwMode="auto">
          <a:xfrm>
            <a:off x="5003800" y="4652963"/>
            <a:ext cx="3960813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l-PL" dirty="0">
                <a:solidFill>
                  <a:srgbClr val="FF0000"/>
                </a:solidFill>
              </a:rPr>
              <a:t>Lipiec, październik 2010</a:t>
            </a:r>
          </a:p>
          <a:p>
            <a:endParaRPr lang="pl-PL" sz="1400" dirty="0"/>
          </a:p>
          <a:p>
            <a:r>
              <a:rPr lang="pl-PL" sz="1600" dirty="0"/>
              <a:t>Przeprowadzenie  dwóch</a:t>
            </a:r>
          </a:p>
          <a:p>
            <a:r>
              <a:rPr lang="pl-PL" sz="1600" dirty="0"/>
              <a:t>udanych sesji próbnej terapii </a:t>
            </a:r>
            <a:r>
              <a:rPr lang="pl-PL" sz="1600" dirty="0" err="1"/>
              <a:t>hadronowej</a:t>
            </a:r>
            <a:endParaRPr lang="pl-PL" sz="1600" dirty="0"/>
          </a:p>
        </p:txBody>
      </p:sp>
      <p:sp>
        <p:nvSpPr>
          <p:cNvPr id="12291" name="Rectangle 8"/>
          <p:cNvSpPr>
            <a:spLocks noChangeArrowheads="1"/>
          </p:cNvSpPr>
          <p:nvPr/>
        </p:nvSpPr>
        <p:spPr bwMode="auto">
          <a:xfrm>
            <a:off x="2051050" y="692150"/>
            <a:ext cx="5184775" cy="757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/>
            <a:endParaRPr lang="pl-PL" sz="2000">
              <a:solidFill>
                <a:schemeClr val="tx2"/>
              </a:solidFill>
            </a:endParaRPr>
          </a:p>
        </p:txBody>
      </p:sp>
      <p:pic>
        <p:nvPicPr>
          <p:cNvPr id="12292" name="Picture 9" descr="FotelWycięt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0113" y="3500438"/>
            <a:ext cx="3600450" cy="25209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2293" name="Text Box 7"/>
          <p:cNvSpPr txBox="1">
            <a:spLocks noChangeArrowheads="1"/>
          </p:cNvSpPr>
          <p:nvPr/>
        </p:nvSpPr>
        <p:spPr bwMode="auto">
          <a:xfrm>
            <a:off x="5076825" y="1916113"/>
            <a:ext cx="3671888" cy="1138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l-PL" dirty="0">
                <a:solidFill>
                  <a:srgbClr val="FF0000"/>
                </a:solidFill>
              </a:rPr>
              <a:t>6 czerwiec 2008</a:t>
            </a:r>
          </a:p>
          <a:p>
            <a:endParaRPr lang="pl-PL" dirty="0"/>
          </a:p>
          <a:p>
            <a:r>
              <a:rPr lang="pl-PL" sz="1600" dirty="0"/>
              <a:t>Dostarczenie wiązki protonów o energii 60 </a:t>
            </a:r>
            <a:r>
              <a:rPr lang="pl-PL" sz="1600" dirty="0" err="1"/>
              <a:t>MeV</a:t>
            </a:r>
            <a:r>
              <a:rPr lang="pl-PL" sz="1600" dirty="0"/>
              <a:t> </a:t>
            </a:r>
          </a:p>
        </p:txBody>
      </p:sp>
      <p:sp>
        <p:nvSpPr>
          <p:cNvPr id="12294" name="Text Box 7"/>
          <p:cNvSpPr txBox="1">
            <a:spLocks noChangeArrowheads="1"/>
          </p:cNvSpPr>
          <p:nvPr/>
        </p:nvSpPr>
        <p:spPr bwMode="auto">
          <a:xfrm>
            <a:off x="827088" y="2250553"/>
            <a:ext cx="2016125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l-PL" sz="1600" dirty="0" smtClean="0"/>
              <a:t>Obraz wiązki na tarczy luminescencyjnej</a:t>
            </a:r>
            <a:endParaRPr lang="pl-PL" sz="1600" dirty="0"/>
          </a:p>
        </p:txBody>
      </p:sp>
      <p:sp>
        <p:nvSpPr>
          <p:cNvPr id="12295" name="AutoShape 14"/>
          <p:cNvSpPr>
            <a:spLocks noChangeArrowheads="1"/>
          </p:cNvSpPr>
          <p:nvPr/>
        </p:nvSpPr>
        <p:spPr bwMode="auto">
          <a:xfrm>
            <a:off x="3563938" y="2708275"/>
            <a:ext cx="215900" cy="1081088"/>
          </a:xfrm>
          <a:prstGeom prst="downArrow">
            <a:avLst>
              <a:gd name="adj1" fmla="val 50000"/>
              <a:gd name="adj2" fmla="val 125184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pic>
        <p:nvPicPr>
          <p:cNvPr id="12296" name="Picture 8" descr="1627Kol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16238" y="1700213"/>
            <a:ext cx="1550987" cy="15843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1" name="Rectangle 4"/>
          <p:cNvSpPr txBox="1">
            <a:spLocks noChangeArrowheads="1"/>
          </p:cNvSpPr>
          <p:nvPr/>
        </p:nvSpPr>
        <p:spPr bwMode="auto">
          <a:xfrm>
            <a:off x="468313" y="6524625"/>
            <a:ext cx="8208962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>
              <a:defRPr/>
            </a:pPr>
            <a:r>
              <a:rPr lang="pl-PL" sz="1100" kern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22/11/2018 Jacek </a:t>
            </a:r>
            <a:r>
              <a:rPr lang="pl-PL" sz="1100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Sulikowski                                                        IFJ PAN / Centrum Cyklotronowe Bronowice / Dział </a:t>
            </a:r>
            <a:r>
              <a:rPr lang="pl-PL" sz="1100" kern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Cyklotronu AIC-144</a:t>
            </a:r>
            <a:endParaRPr lang="pl-PL" sz="1100" kern="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2299" name="Text Box 7"/>
          <p:cNvSpPr txBox="1">
            <a:spLocks noChangeArrowheads="1"/>
          </p:cNvSpPr>
          <p:nvPr/>
        </p:nvSpPr>
        <p:spPr bwMode="auto">
          <a:xfrm>
            <a:off x="539552" y="260350"/>
            <a:ext cx="8425062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pl-PL" sz="2800" dirty="0" smtClean="0">
                <a:solidFill>
                  <a:srgbClr val="FF0000"/>
                </a:solidFill>
              </a:rPr>
              <a:t>2008 - 10</a:t>
            </a:r>
            <a:r>
              <a:rPr lang="pl-PL" sz="2800" dirty="0" smtClean="0"/>
              <a:t>               Wiązka </a:t>
            </a:r>
            <a:r>
              <a:rPr lang="pl-PL" sz="2800" dirty="0"/>
              <a:t>protonów 60 </a:t>
            </a:r>
            <a:r>
              <a:rPr lang="pl-PL" sz="2800" dirty="0" err="1" smtClean="0"/>
              <a:t>MeV</a:t>
            </a:r>
            <a:endParaRPr lang="pl-PL" sz="2800" dirty="0" smtClean="0"/>
          </a:p>
          <a:p>
            <a:r>
              <a:rPr lang="pl-PL" sz="2800" dirty="0"/>
              <a:t> </a:t>
            </a:r>
            <a:r>
              <a:rPr lang="pl-PL" sz="2800" dirty="0" smtClean="0"/>
              <a:t>        </a:t>
            </a:r>
            <a:r>
              <a:rPr lang="pl-PL" sz="2800" dirty="0"/>
              <a:t> </a:t>
            </a:r>
            <a:r>
              <a:rPr lang="pl-PL" sz="2800" dirty="0" smtClean="0"/>
              <a:t>                  na </a:t>
            </a:r>
            <a:r>
              <a:rPr lang="pl-PL" sz="2800" dirty="0"/>
              <a:t>stanowisku radioterapii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4"/>
          <p:cNvSpPr>
            <a:spLocks noChangeArrowheads="1"/>
          </p:cNvSpPr>
          <p:nvPr/>
        </p:nvSpPr>
        <p:spPr bwMode="auto">
          <a:xfrm>
            <a:off x="2051050" y="692150"/>
            <a:ext cx="5184775" cy="757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/>
            <a:endParaRPr lang="pl-PL" sz="2000">
              <a:solidFill>
                <a:schemeClr val="tx2"/>
              </a:solidFill>
            </a:endParaRPr>
          </a:p>
        </p:txBody>
      </p:sp>
      <p:pic>
        <p:nvPicPr>
          <p:cNvPr id="13315" name="Picture 9" descr="IMG_0209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754980" y="1556792"/>
            <a:ext cx="6337300" cy="47466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3316" name="Text Box 11"/>
          <p:cNvSpPr txBox="1">
            <a:spLocks noChangeArrowheads="1"/>
          </p:cNvSpPr>
          <p:nvPr/>
        </p:nvSpPr>
        <p:spPr bwMode="auto">
          <a:xfrm>
            <a:off x="468313" y="188913"/>
            <a:ext cx="8675687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pl-PL" sz="2800" dirty="0" smtClean="0">
                <a:solidFill>
                  <a:schemeClr val="accent6"/>
                </a:solidFill>
                <a:ea typeface="Verdana" panose="020B0604030504040204" pitchFamily="34" charset="0"/>
                <a:cs typeface="Times New Roman" panose="02020603050405020304" pitchFamily="18" charset="0"/>
              </a:rPr>
              <a:t>15-18 luty 2011         </a:t>
            </a:r>
            <a:r>
              <a:rPr lang="pl-PL" sz="2800" dirty="0" smtClean="0">
                <a:ea typeface="Verdana" panose="020B0604030504040204" pitchFamily="34" charset="0"/>
              </a:rPr>
              <a:t>Sterowanie cyklotronem</a:t>
            </a:r>
          </a:p>
          <a:p>
            <a:r>
              <a:rPr lang="pl-PL" sz="2800" dirty="0">
                <a:ea typeface="Verdana" panose="020B0604030504040204" pitchFamily="34" charset="0"/>
              </a:rPr>
              <a:t> </a:t>
            </a:r>
            <a:r>
              <a:rPr lang="pl-PL" sz="2800" dirty="0" smtClean="0">
                <a:ea typeface="Verdana" panose="020B0604030504040204" pitchFamily="34" charset="0"/>
              </a:rPr>
              <a:t>             w </a:t>
            </a:r>
            <a:r>
              <a:rPr lang="pl-PL" sz="2800" dirty="0">
                <a:ea typeface="Verdana" panose="020B0604030504040204" pitchFamily="34" charset="0"/>
              </a:rPr>
              <a:t>trakcie </a:t>
            </a:r>
            <a:r>
              <a:rPr lang="pl-PL" sz="2800" dirty="0" smtClean="0">
                <a:ea typeface="Verdana" panose="020B0604030504040204" pitchFamily="34" charset="0"/>
              </a:rPr>
              <a:t>pierwszej terapii pacjentów</a:t>
            </a:r>
            <a:endParaRPr lang="pl-PL" sz="2800" dirty="0">
              <a:ea typeface="Verdana" panose="020B0604030504040204" pitchFamily="34" charset="0"/>
            </a:endParaRPr>
          </a:p>
          <a:p>
            <a:endParaRPr lang="pl-PL" sz="2400" dirty="0"/>
          </a:p>
        </p:txBody>
      </p:sp>
      <p:sp>
        <p:nvSpPr>
          <p:cNvPr id="7" name="Rectangle 4"/>
          <p:cNvSpPr txBox="1">
            <a:spLocks noChangeArrowheads="1"/>
          </p:cNvSpPr>
          <p:nvPr/>
        </p:nvSpPr>
        <p:spPr bwMode="auto">
          <a:xfrm>
            <a:off x="468313" y="6524625"/>
            <a:ext cx="8208962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>
              <a:defRPr/>
            </a:pPr>
            <a:r>
              <a:rPr lang="pl-PL" sz="1100" kern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22/11/2018 Jacek Sulikowski                                                        IFJ PAN / Centrum Cyklotronowe Bronowice / Dział Cyklotronu AIC-144</a:t>
            </a:r>
            <a:endParaRPr lang="pl-PL" sz="1100" kern="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3319" name="pole tekstowe 7"/>
          <p:cNvSpPr txBox="1">
            <a:spLocks noChangeArrowheads="1"/>
          </p:cNvSpPr>
          <p:nvPr/>
        </p:nvSpPr>
        <p:spPr bwMode="auto">
          <a:xfrm>
            <a:off x="7019925" y="2492375"/>
            <a:ext cx="1620838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l-PL" sz="1300"/>
              <a:t> Robert Cieślik</a:t>
            </a:r>
          </a:p>
          <a:p>
            <a:r>
              <a:rPr lang="pl-PL" sz="1300"/>
              <a:t> operator cykl.</a:t>
            </a:r>
          </a:p>
        </p:txBody>
      </p:sp>
      <p:sp>
        <p:nvSpPr>
          <p:cNvPr id="13320" name="pole tekstowe 8"/>
          <p:cNvSpPr txBox="1">
            <a:spLocks noChangeArrowheads="1"/>
          </p:cNvSpPr>
          <p:nvPr/>
        </p:nvSpPr>
        <p:spPr bwMode="auto">
          <a:xfrm>
            <a:off x="7019925" y="3141663"/>
            <a:ext cx="2405063" cy="1084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l-PL" sz="1300"/>
              <a:t> Konrad Guguła</a:t>
            </a:r>
          </a:p>
          <a:p>
            <a:r>
              <a:rPr lang="pl-PL" sz="1300"/>
              <a:t> główny operator cykl.</a:t>
            </a:r>
          </a:p>
          <a:p>
            <a:endParaRPr lang="pl-PL" sz="1300"/>
          </a:p>
          <a:p>
            <a:r>
              <a:rPr lang="pl-PL" sz="1300"/>
              <a:t> Grzegorz Janik</a:t>
            </a:r>
          </a:p>
          <a:p>
            <a:r>
              <a:rPr lang="pl-PL" sz="1300"/>
              <a:t> operator cykl.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60" y="277813"/>
            <a:ext cx="8075240" cy="1143000"/>
          </a:xfrm>
        </p:spPr>
        <p:txBody>
          <a:bodyPr/>
          <a:lstStyle/>
          <a:p>
            <a:r>
              <a:rPr lang="pl-PL" sz="2800" dirty="0" smtClean="0">
                <a:solidFill>
                  <a:schemeClr val="accent6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2011 – 15                     </a:t>
            </a:r>
            <a:r>
              <a:rPr lang="pl-PL" sz="28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Cyklotron AIC-144</a:t>
            </a:r>
            <a:br>
              <a:rPr lang="pl-PL" sz="28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</a:br>
            <a:r>
              <a:rPr lang="pl-PL" sz="28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pl-PL" sz="28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                    realizacja terapii protonowej</a:t>
            </a:r>
            <a:endParaRPr lang="pl-PL" sz="28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5" name="Symbol zastępczy zawartości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8700" y="1556792"/>
            <a:ext cx="6075668" cy="408437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Rectangle 4"/>
          <p:cNvSpPr txBox="1">
            <a:spLocks noChangeArrowheads="1"/>
          </p:cNvSpPr>
          <p:nvPr/>
        </p:nvSpPr>
        <p:spPr bwMode="auto">
          <a:xfrm>
            <a:off x="468313" y="6524625"/>
            <a:ext cx="8208962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>
              <a:defRPr/>
            </a:pPr>
            <a:r>
              <a:rPr lang="pl-PL" sz="1100" kern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22/11/2018 Jacek </a:t>
            </a:r>
            <a:r>
              <a:rPr lang="pl-PL" sz="1100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Sulikowski                                                        IFJ PAN / Centrum Cyklotronowe Bronowice / Dział </a:t>
            </a:r>
            <a:r>
              <a:rPr lang="pl-PL" sz="1100" kern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Cyklotronu AIC-144</a:t>
            </a:r>
            <a:endParaRPr lang="pl-PL" sz="1100" kern="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6" name="pole tekstowe 5"/>
          <p:cNvSpPr txBox="1"/>
          <p:nvPr/>
        </p:nvSpPr>
        <p:spPr>
          <a:xfrm>
            <a:off x="1043608" y="5753796"/>
            <a:ext cx="88569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600" dirty="0" smtClean="0"/>
              <a:t>W latach 2011-2015 naświetlono, w 38 comiesięcznych cyklach </a:t>
            </a:r>
          </a:p>
          <a:p>
            <a:r>
              <a:rPr lang="pl-PL" sz="1600" dirty="0" smtClean="0"/>
              <a:t>128 pacjentów Kliniki Okulistyki Szpitala Uniwersyteckiego w Krakowie</a:t>
            </a:r>
            <a:endParaRPr lang="pl-PL" sz="1600" dirty="0"/>
          </a:p>
        </p:txBody>
      </p:sp>
    </p:spTree>
    <p:extLst>
      <p:ext uri="{BB962C8B-B14F-4D97-AF65-F5344CB8AC3E}">
        <p14:creationId xmlns:p14="http://schemas.microsoft.com/office/powerpoint/2010/main" val="619240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z="2800" dirty="0" smtClean="0">
                <a:solidFill>
                  <a:schemeClr val="accent6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2016 </a:t>
            </a:r>
            <a:r>
              <a:rPr lang="pl-PL" sz="2800" dirty="0">
                <a:solidFill>
                  <a:schemeClr val="accent6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– </a:t>
            </a:r>
            <a:r>
              <a:rPr lang="pl-PL" sz="2800" dirty="0" smtClean="0">
                <a:solidFill>
                  <a:schemeClr val="accent6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20                   </a:t>
            </a:r>
            <a:r>
              <a:rPr lang="pl-PL" sz="28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Cyklotron </a:t>
            </a:r>
            <a:r>
              <a:rPr lang="pl-PL" sz="28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AIC-144  </a:t>
            </a:r>
            <a:br>
              <a:rPr lang="pl-PL" sz="28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</a:br>
            <a:r>
              <a:rPr lang="pl-PL" sz="28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pl-PL" sz="28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               urządzeniem rezerwowym dla</a:t>
            </a:r>
            <a:r>
              <a:rPr lang="pl-PL" sz="28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/>
            </a:r>
            <a:br>
              <a:rPr lang="pl-PL" sz="28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</a:br>
            <a:r>
              <a:rPr lang="pl-PL" sz="28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            </a:t>
            </a:r>
            <a:r>
              <a:rPr lang="pl-PL" sz="28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realizacji terapii protonowej oka</a:t>
            </a:r>
            <a:endParaRPr lang="pl-PL" sz="2800" dirty="0"/>
          </a:p>
        </p:txBody>
      </p:sp>
      <p:sp>
        <p:nvSpPr>
          <p:cNvPr id="6" name="pole tekstowe 5"/>
          <p:cNvSpPr txBox="1"/>
          <p:nvPr/>
        </p:nvSpPr>
        <p:spPr>
          <a:xfrm>
            <a:off x="35160" y="5530740"/>
            <a:ext cx="909768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1400" dirty="0" smtClean="0"/>
              <a:t> Stanowisko terapii protonowej oka przy cyklotronie AIC-144 zbudowane w IFJ PAN</a:t>
            </a:r>
          </a:p>
          <a:p>
            <a:r>
              <a:rPr lang="pl-PL" sz="1400" dirty="0" smtClean="0"/>
              <a:t> pod kierownictwem </a:t>
            </a:r>
            <a:r>
              <a:rPr lang="pl-PL" sz="1400" dirty="0"/>
              <a:t>d</a:t>
            </a:r>
            <a:r>
              <a:rPr lang="pl-PL" sz="1400" dirty="0" smtClean="0"/>
              <a:t>r Janusza </a:t>
            </a:r>
            <a:r>
              <a:rPr lang="pl-PL" sz="1400" dirty="0" err="1" smtClean="0"/>
              <a:t>Swakonia</a:t>
            </a:r>
            <a:r>
              <a:rPr lang="pl-PL" sz="1400" dirty="0" smtClean="0"/>
              <a:t> we współpracy m.in. z mgr </a:t>
            </a:r>
            <a:r>
              <a:rPr lang="pl-PL" sz="1400" dirty="0" err="1" smtClean="0"/>
              <a:t>inż.Tomaszem</a:t>
            </a:r>
            <a:r>
              <a:rPr lang="pl-PL" sz="1400" dirty="0" smtClean="0"/>
              <a:t> </a:t>
            </a:r>
            <a:r>
              <a:rPr lang="pl-PL" sz="1400" dirty="0" err="1" smtClean="0"/>
              <a:t>Kajdrowiczem</a:t>
            </a:r>
            <a:endParaRPr lang="pl-PL" sz="1400" dirty="0" smtClean="0"/>
          </a:p>
          <a:p>
            <a:r>
              <a:rPr lang="pl-PL" sz="1400" dirty="0" smtClean="0"/>
              <a:t> oraz pracownikami DAI pod kierownictwem dr Marka Stodulskiego i dr Jerzego Michałowskiego</a:t>
            </a:r>
          </a:p>
          <a:p>
            <a:r>
              <a:rPr lang="pl-PL" sz="1400" dirty="0" smtClean="0"/>
              <a:t> przy udziale m.in. Panów Piotra Topolskiego i Juliana Chorążaka.</a:t>
            </a:r>
            <a:endParaRPr lang="pl-PL" sz="1400" dirty="0"/>
          </a:p>
        </p:txBody>
      </p:sp>
      <p:pic>
        <p:nvPicPr>
          <p:cNvPr id="3" name="Obraz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333" y="1800540"/>
            <a:ext cx="4464496" cy="364502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3" name="Obraz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3713" y="1811292"/>
            <a:ext cx="4464496" cy="36450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Rectangle 4"/>
          <p:cNvSpPr txBox="1">
            <a:spLocks noChangeArrowheads="1"/>
          </p:cNvSpPr>
          <p:nvPr/>
        </p:nvSpPr>
        <p:spPr bwMode="auto">
          <a:xfrm>
            <a:off x="468313" y="6524625"/>
            <a:ext cx="8208962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>
              <a:defRPr/>
            </a:pPr>
            <a:r>
              <a:rPr lang="pl-PL" sz="1100" kern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22/11/2018 Jacek </a:t>
            </a:r>
            <a:r>
              <a:rPr lang="pl-PL" sz="1100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Sulikowski                                                        IFJ PAN / Centrum Cyklotronowe Bronowice / Dział </a:t>
            </a:r>
            <a:r>
              <a:rPr lang="pl-PL" sz="1100" kern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Cyklotronu AIC-144</a:t>
            </a:r>
            <a:endParaRPr lang="pl-PL" sz="1100" kern="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094820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z="2800" dirty="0">
                <a:solidFill>
                  <a:schemeClr val="accent6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2016 – </a:t>
            </a:r>
            <a:r>
              <a:rPr lang="pl-PL" sz="2800" dirty="0" smtClean="0">
                <a:solidFill>
                  <a:schemeClr val="accent6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18                         </a:t>
            </a:r>
            <a:r>
              <a:rPr lang="pl-PL" sz="28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Wykorzystanie</a:t>
            </a:r>
            <a:r>
              <a:rPr lang="pl-PL" sz="2800" dirty="0" smtClean="0">
                <a:solidFill>
                  <a:schemeClr val="accent6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br>
              <a:rPr lang="pl-PL" sz="2800" dirty="0" smtClean="0">
                <a:solidFill>
                  <a:schemeClr val="accent6"/>
                </a:solidFill>
                <a:latin typeface="Verdana" panose="020B0604030504040204" pitchFamily="34" charset="0"/>
                <a:ea typeface="Verdana" panose="020B0604030504040204" pitchFamily="34" charset="0"/>
              </a:rPr>
            </a:br>
            <a:r>
              <a:rPr lang="pl-PL" sz="2800" dirty="0">
                <a:solidFill>
                  <a:schemeClr val="accent6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pl-PL" sz="2800" dirty="0" smtClean="0">
                <a:solidFill>
                  <a:schemeClr val="accent6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                             </a:t>
            </a:r>
            <a:r>
              <a:rPr lang="pl-PL" sz="28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Cyklotronu  </a:t>
            </a:r>
            <a:r>
              <a:rPr lang="pl-PL" sz="28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AIC-144  </a:t>
            </a:r>
            <a:endParaRPr lang="pl-PL" sz="2800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539552" y="1600201"/>
            <a:ext cx="8496944" cy="2476872"/>
          </a:xfrm>
        </p:spPr>
        <p:txBody>
          <a:bodyPr/>
          <a:lstStyle/>
          <a:p>
            <a:pPr marL="0" indent="0">
              <a:buNone/>
            </a:pPr>
            <a:r>
              <a:rPr lang="pl-PL" sz="1400" b="1" u="sng" dirty="0" smtClean="0"/>
              <a:t>Zadanie 2 w ramach tematu 5 „Prace aparaturowe i metodyczne” w planie zadaniowym IFJ PAN:</a:t>
            </a:r>
          </a:p>
          <a:p>
            <a:pPr marL="0" indent="0">
              <a:buNone/>
            </a:pPr>
            <a:r>
              <a:rPr lang="pl-PL" sz="1400" b="1" dirty="0" smtClean="0"/>
              <a:t>„Modernizacja </a:t>
            </a:r>
            <a:r>
              <a:rPr lang="pl-PL" sz="1400" b="1" dirty="0"/>
              <a:t>i eksploatacja cyklotronu AIC-144 dla potrzeb badań z obszaru radiochemii, fizyki, biologii i inżynierii </a:t>
            </a:r>
            <a:r>
              <a:rPr lang="pl-PL" sz="1400" b="1" dirty="0" smtClean="0"/>
              <a:t>materiałowej”</a:t>
            </a:r>
            <a:endParaRPr lang="pl-PL" sz="1400" b="1" dirty="0"/>
          </a:p>
          <a:p>
            <a:pPr>
              <a:buAutoNum type="arabicPeriod"/>
            </a:pPr>
            <a:r>
              <a:rPr lang="pl-PL" sz="1400" dirty="0" smtClean="0"/>
              <a:t>Utrzymanie </a:t>
            </a:r>
            <a:r>
              <a:rPr lang="pl-PL" sz="1400" dirty="0"/>
              <a:t>w ruchu i modernizacja cyklotronu AIC-144 generującego stabilną wiązkę protonów o energii 60 </a:t>
            </a:r>
            <a:r>
              <a:rPr lang="pl-PL" sz="1400" dirty="0" err="1"/>
              <a:t>MeV</a:t>
            </a:r>
            <a:r>
              <a:rPr lang="pl-PL" sz="1400" dirty="0"/>
              <a:t> (energia, emitancja, stabilność, wielkość prądu wiązki, niezawodność) dla potrzeb ekspozycji </a:t>
            </a:r>
            <a:r>
              <a:rPr lang="pl-PL" sz="1400" dirty="0" smtClean="0"/>
              <a:t>naukowych.</a:t>
            </a:r>
          </a:p>
          <a:p>
            <a:pPr>
              <a:buAutoNum type="arabicPeriod"/>
            </a:pPr>
            <a:r>
              <a:rPr lang="pl-PL" sz="1400" dirty="0" smtClean="0"/>
              <a:t>Modernizacja stanowiska w hali eksperymentalnej nr 1 do wykorzystania wiązki </a:t>
            </a:r>
            <a:r>
              <a:rPr lang="pl-PL" sz="1400" dirty="0"/>
              <a:t>protonów 60 </a:t>
            </a:r>
            <a:r>
              <a:rPr lang="pl-PL" sz="1400" dirty="0" err="1"/>
              <a:t>MeV</a:t>
            </a:r>
            <a:r>
              <a:rPr lang="pl-PL" sz="1400" dirty="0"/>
              <a:t> dla celów eksperymentów </a:t>
            </a:r>
            <a:r>
              <a:rPr lang="pl-PL" sz="1400" dirty="0" smtClean="0"/>
              <a:t>naukowych. </a:t>
            </a:r>
          </a:p>
          <a:p>
            <a:pPr>
              <a:buAutoNum type="arabicPeriod"/>
            </a:pPr>
            <a:r>
              <a:rPr lang="pl-PL" sz="1400" i="1" dirty="0" smtClean="0"/>
              <a:t>Prace </a:t>
            </a:r>
            <a:r>
              <a:rPr lang="pl-PL" sz="1400" i="1" dirty="0"/>
              <a:t>prowadzone są we współpracy z ZIBJ, Dubna.</a:t>
            </a:r>
            <a:endParaRPr lang="pl-PL" sz="1400" dirty="0"/>
          </a:p>
        </p:txBody>
      </p:sp>
      <p:sp>
        <p:nvSpPr>
          <p:cNvPr id="4" name="Rectangle 4"/>
          <p:cNvSpPr txBox="1">
            <a:spLocks noChangeArrowheads="1"/>
          </p:cNvSpPr>
          <p:nvPr/>
        </p:nvSpPr>
        <p:spPr bwMode="auto">
          <a:xfrm>
            <a:off x="448246" y="6691312"/>
            <a:ext cx="8208962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>
              <a:defRPr/>
            </a:pPr>
            <a:r>
              <a:rPr lang="pl-PL" sz="1100" kern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22/11/2018 Jacek </a:t>
            </a:r>
            <a:r>
              <a:rPr lang="pl-PL" sz="1100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Sulikowski </a:t>
            </a:r>
            <a:r>
              <a:rPr lang="pl-PL" sz="1100" kern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                                                     </a:t>
            </a:r>
            <a:r>
              <a:rPr lang="pl-PL" sz="1100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IFJ PAN / Centrum Cyklotronowe Bronowice / Dział </a:t>
            </a:r>
            <a:r>
              <a:rPr lang="pl-PL" sz="1100" kern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Cyklotronu AIC-144</a:t>
            </a:r>
            <a:endParaRPr lang="pl-PL" sz="1100" dirty="0"/>
          </a:p>
          <a:p>
            <a:pPr algn="ctr">
              <a:defRPr/>
            </a:pPr>
            <a:endParaRPr lang="pl-PL" sz="1100" kern="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5" name="Obraz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18647" y="4150004"/>
            <a:ext cx="2311648" cy="1733736"/>
          </a:xfrm>
          <a:prstGeom prst="rect">
            <a:avLst/>
          </a:prstGeom>
        </p:spPr>
      </p:pic>
      <p:pic>
        <p:nvPicPr>
          <p:cNvPr id="6" name="Obraz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416970" y="4140139"/>
            <a:ext cx="2311647" cy="1733735"/>
          </a:xfrm>
          <a:prstGeom prst="rect">
            <a:avLst/>
          </a:prstGeom>
        </p:spPr>
      </p:pic>
      <p:pic>
        <p:nvPicPr>
          <p:cNvPr id="7" name="Obraz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475699" y="4188847"/>
            <a:ext cx="2311783" cy="1656185"/>
          </a:xfrm>
          <a:prstGeom prst="rect">
            <a:avLst/>
          </a:prstGeom>
        </p:spPr>
      </p:pic>
      <p:sp>
        <p:nvSpPr>
          <p:cNvPr id="8" name="pole tekstowe 7"/>
          <p:cNvSpPr txBox="1"/>
          <p:nvPr/>
        </p:nvSpPr>
        <p:spPr>
          <a:xfrm>
            <a:off x="600787" y="6174934"/>
            <a:ext cx="175881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800" dirty="0" smtClean="0"/>
              <a:t>Stanowisko turbomolekularnej</a:t>
            </a:r>
          </a:p>
          <a:p>
            <a:r>
              <a:rPr lang="pl-PL" sz="800" dirty="0" smtClean="0"/>
              <a:t> pompy próżniowej </a:t>
            </a:r>
            <a:endParaRPr lang="pl-PL" sz="800" dirty="0"/>
          </a:p>
        </p:txBody>
      </p:sp>
      <p:sp>
        <p:nvSpPr>
          <p:cNvPr id="9" name="pole tekstowe 8"/>
          <p:cNvSpPr txBox="1"/>
          <p:nvPr/>
        </p:nvSpPr>
        <p:spPr>
          <a:xfrm>
            <a:off x="3723439" y="6162830"/>
            <a:ext cx="17684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800" dirty="0" smtClean="0"/>
              <a:t>Pneumatyczny odcinacz wiązki</a:t>
            </a:r>
          </a:p>
          <a:p>
            <a:r>
              <a:rPr lang="pl-PL" sz="800" dirty="0" smtClean="0"/>
              <a:t>tzw. „</a:t>
            </a:r>
            <a:r>
              <a:rPr lang="pl-PL" sz="800" dirty="0" err="1" smtClean="0"/>
              <a:t>szater</a:t>
            </a:r>
            <a:r>
              <a:rPr lang="pl-PL" sz="800" dirty="0" smtClean="0"/>
              <a:t>”</a:t>
            </a:r>
            <a:endParaRPr lang="pl-PL" sz="800" dirty="0"/>
          </a:p>
        </p:txBody>
      </p:sp>
      <p:sp>
        <p:nvSpPr>
          <p:cNvPr id="10" name="pole tekstowe 9"/>
          <p:cNvSpPr txBox="1"/>
          <p:nvPr/>
        </p:nvSpPr>
        <p:spPr>
          <a:xfrm>
            <a:off x="6942138" y="6224385"/>
            <a:ext cx="137890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800" dirty="0" smtClean="0"/>
              <a:t>Ława </a:t>
            </a:r>
            <a:r>
              <a:rPr lang="pl-PL" sz="800" dirty="0"/>
              <a:t>o</a:t>
            </a:r>
            <a:r>
              <a:rPr lang="pl-PL" sz="800" dirty="0" smtClean="0"/>
              <a:t>ptyczna hali nr1</a:t>
            </a:r>
            <a:endParaRPr lang="pl-PL" sz="800" dirty="0"/>
          </a:p>
        </p:txBody>
      </p:sp>
    </p:spTree>
    <p:extLst>
      <p:ext uri="{BB962C8B-B14F-4D97-AF65-F5344CB8AC3E}">
        <p14:creationId xmlns:p14="http://schemas.microsoft.com/office/powerpoint/2010/main" val="1654599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z="28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1957-58</a:t>
            </a:r>
            <a:r>
              <a:rPr lang="pl-PL" sz="2800" dirty="0" smtClean="0">
                <a:latin typeface="Verdana" panose="020B0604030504040204" pitchFamily="34" charset="0"/>
                <a:ea typeface="Verdana" panose="020B0604030504040204" pitchFamily="34" charset="0"/>
              </a:rPr>
              <a:t>                 Instalacja Cyklotronu</a:t>
            </a:r>
            <a:br>
              <a:rPr lang="pl-PL" sz="2800" dirty="0" smtClean="0">
                <a:latin typeface="Verdana" panose="020B0604030504040204" pitchFamily="34" charset="0"/>
                <a:ea typeface="Verdana" panose="020B0604030504040204" pitchFamily="34" charset="0"/>
              </a:rPr>
            </a:br>
            <a:r>
              <a:rPr lang="pl-PL" sz="2800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pl-PL" sz="2800" dirty="0" smtClean="0">
                <a:latin typeface="Verdana" panose="020B0604030504040204" pitchFamily="34" charset="0"/>
                <a:ea typeface="Verdana" panose="020B0604030504040204" pitchFamily="34" charset="0"/>
              </a:rPr>
              <a:t>                                                  U-120</a:t>
            </a:r>
            <a:endParaRPr lang="pl-PL" sz="28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5" name="Symbol zastępczy zawartości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2204864"/>
            <a:ext cx="4320480" cy="334096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Rectangle 4"/>
          <p:cNvSpPr txBox="1">
            <a:spLocks noChangeArrowheads="1"/>
          </p:cNvSpPr>
          <p:nvPr/>
        </p:nvSpPr>
        <p:spPr bwMode="auto">
          <a:xfrm>
            <a:off x="468313" y="6524625"/>
            <a:ext cx="8208962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>
              <a:defRPr/>
            </a:pPr>
            <a:r>
              <a:rPr lang="pl-PL" sz="1100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22/11/2018 </a:t>
            </a:r>
            <a:r>
              <a:rPr lang="pl-PL" sz="1100" kern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Jacek </a:t>
            </a:r>
            <a:r>
              <a:rPr lang="pl-PL" sz="1100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Sulikowski                                                        IFJ PAN / Centrum Cyklotronowe Bronowice / Dział </a:t>
            </a:r>
            <a:r>
              <a:rPr lang="pl-PL" sz="1100" kern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Cyklotronu AIC-144</a:t>
            </a:r>
            <a:endParaRPr lang="pl-PL" sz="1100" kern="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6" name="Obraz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2204864"/>
            <a:ext cx="4464496" cy="334096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837502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z="2800" dirty="0">
                <a:solidFill>
                  <a:schemeClr val="accent6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2016 – 18                         </a:t>
            </a:r>
            <a:r>
              <a:rPr lang="pl-PL" sz="28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Wykorzystanie</a:t>
            </a:r>
            <a:r>
              <a:rPr lang="pl-PL" sz="2800" dirty="0">
                <a:solidFill>
                  <a:schemeClr val="accent6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br>
              <a:rPr lang="pl-PL" sz="2800" dirty="0">
                <a:solidFill>
                  <a:schemeClr val="accent6"/>
                </a:solidFill>
                <a:latin typeface="Verdana" panose="020B0604030504040204" pitchFamily="34" charset="0"/>
                <a:ea typeface="Verdana" panose="020B0604030504040204" pitchFamily="34" charset="0"/>
              </a:rPr>
            </a:br>
            <a:r>
              <a:rPr lang="pl-PL" sz="2800" dirty="0">
                <a:solidFill>
                  <a:schemeClr val="accent6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                              </a:t>
            </a:r>
            <a:r>
              <a:rPr lang="pl-PL" sz="28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Cyklotronu  AIC-144 </a:t>
            </a:r>
            <a:endParaRPr lang="pl-PL" sz="2800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sz="1600" dirty="0" smtClean="0"/>
              <a:t>Napromieniania na potrzeby testów odporności elektroniki:</a:t>
            </a:r>
          </a:p>
          <a:p>
            <a:r>
              <a:rPr lang="pl-PL" sz="1600" dirty="0" smtClean="0"/>
              <a:t>GRAYDOS;</a:t>
            </a:r>
          </a:p>
          <a:p>
            <a:r>
              <a:rPr lang="en-GB" sz="1600" dirty="0" smtClean="0"/>
              <a:t>CBM </a:t>
            </a:r>
            <a:r>
              <a:rPr lang="en-GB" sz="1600" dirty="0"/>
              <a:t>at </a:t>
            </a:r>
            <a:r>
              <a:rPr lang="en-GB" sz="1600" dirty="0" smtClean="0"/>
              <a:t>FAIR</a:t>
            </a:r>
            <a:endParaRPr lang="pl-PL" sz="1600" dirty="0" smtClean="0"/>
          </a:p>
          <a:p>
            <a:pPr marL="0" indent="0">
              <a:buNone/>
            </a:pPr>
            <a:r>
              <a:rPr lang="pl-PL" sz="2400" b="1" dirty="0" smtClean="0">
                <a:solidFill>
                  <a:srgbClr val="FF0000"/>
                </a:solidFill>
              </a:rPr>
              <a:t>Zakres dawek:</a:t>
            </a:r>
          </a:p>
          <a:p>
            <a:pPr marL="0" indent="0">
              <a:buNone/>
            </a:pPr>
            <a:r>
              <a:rPr lang="pl-PL" sz="2400" b="1" dirty="0" smtClean="0">
                <a:solidFill>
                  <a:srgbClr val="FF0000"/>
                </a:solidFill>
              </a:rPr>
              <a:t>20 </a:t>
            </a:r>
            <a:r>
              <a:rPr lang="pl-PL" sz="2400" b="1" dirty="0" err="1" smtClean="0">
                <a:solidFill>
                  <a:srgbClr val="FF0000"/>
                </a:solidFill>
              </a:rPr>
              <a:t>mGy</a:t>
            </a:r>
            <a:r>
              <a:rPr lang="pl-PL" sz="2400" b="1" dirty="0" smtClean="0">
                <a:solidFill>
                  <a:srgbClr val="FF0000"/>
                </a:solidFill>
              </a:rPr>
              <a:t> do 100 </a:t>
            </a:r>
            <a:r>
              <a:rPr lang="pl-PL" sz="2400" b="1" dirty="0" err="1" smtClean="0">
                <a:solidFill>
                  <a:srgbClr val="FF0000"/>
                </a:solidFill>
              </a:rPr>
              <a:t>kGy</a:t>
            </a:r>
            <a:endParaRPr lang="pl-PL" sz="2400" b="1" dirty="0">
              <a:solidFill>
                <a:srgbClr val="FF0000"/>
              </a:solidFill>
            </a:endParaRPr>
          </a:p>
        </p:txBody>
      </p:sp>
      <p:pic>
        <p:nvPicPr>
          <p:cNvPr id="4" name="Obraz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659" r="36710"/>
          <a:stretch/>
        </p:blipFill>
        <p:spPr>
          <a:xfrm>
            <a:off x="170622" y="4070930"/>
            <a:ext cx="3033226" cy="2507537"/>
          </a:xfrm>
          <a:prstGeom prst="rect">
            <a:avLst/>
          </a:prstGeom>
        </p:spPr>
      </p:pic>
      <p:pic>
        <p:nvPicPr>
          <p:cNvPr id="6" name="Obraz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0903" y="1954881"/>
            <a:ext cx="2890664" cy="2736304"/>
          </a:xfrm>
          <a:prstGeom prst="rect">
            <a:avLst/>
          </a:prstGeom>
        </p:spPr>
      </p:pic>
      <p:pic>
        <p:nvPicPr>
          <p:cNvPr id="7" name="Obraz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71654" y="4127944"/>
            <a:ext cx="5257810" cy="2372873"/>
          </a:xfrm>
          <a:prstGeom prst="rect">
            <a:avLst/>
          </a:prstGeom>
        </p:spPr>
      </p:pic>
      <p:sp>
        <p:nvSpPr>
          <p:cNvPr id="8" name="pole tekstowe 7"/>
          <p:cNvSpPr txBox="1"/>
          <p:nvPr/>
        </p:nvSpPr>
        <p:spPr>
          <a:xfrm>
            <a:off x="375072" y="3332266"/>
            <a:ext cx="5033109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1400" dirty="0" smtClean="0"/>
              <a:t>   Prace koordynował dr Janusz Swakoń przy udziale </a:t>
            </a:r>
          </a:p>
          <a:p>
            <a:r>
              <a:rPr lang="pl-PL" sz="1400" dirty="0" smtClean="0"/>
              <a:t>   mgr inż. Tomasza Nowaka</a:t>
            </a:r>
            <a:r>
              <a:rPr lang="pl-PL" sz="1400" smtClean="0"/>
              <a:t>,</a:t>
            </a:r>
            <a:r>
              <a:rPr lang="pl-PL" sz="1400"/>
              <a:t> </a:t>
            </a:r>
            <a:r>
              <a:rPr lang="pl-PL" sz="1400" smtClean="0"/>
              <a:t>Wojciecha </a:t>
            </a:r>
            <a:r>
              <a:rPr lang="pl-PL" sz="1400" dirty="0" err="1" smtClean="0"/>
              <a:t>Pyzioła</a:t>
            </a:r>
            <a:r>
              <a:rPr lang="pl-PL" sz="1400" dirty="0" smtClean="0"/>
              <a:t>,</a:t>
            </a:r>
          </a:p>
          <a:p>
            <a:r>
              <a:rPr lang="pl-PL" sz="1400" dirty="0" smtClean="0"/>
              <a:t>   Bogdana Lipki, Janusza Molędy, Ryszarda Grzybka</a:t>
            </a:r>
            <a:endParaRPr lang="pl-PL" sz="1400" dirty="0"/>
          </a:p>
        </p:txBody>
      </p:sp>
      <p:sp>
        <p:nvSpPr>
          <p:cNvPr id="9" name="Rectangle 4"/>
          <p:cNvSpPr txBox="1">
            <a:spLocks noChangeArrowheads="1"/>
          </p:cNvSpPr>
          <p:nvPr/>
        </p:nvSpPr>
        <p:spPr bwMode="auto">
          <a:xfrm>
            <a:off x="448246" y="6691312"/>
            <a:ext cx="8208962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>
              <a:defRPr/>
            </a:pPr>
            <a:r>
              <a:rPr lang="pl-PL" sz="1100" kern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22/11/2018 Jacek </a:t>
            </a:r>
            <a:r>
              <a:rPr lang="pl-PL" sz="1100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Sulikowski </a:t>
            </a:r>
            <a:r>
              <a:rPr lang="pl-PL" sz="1100" kern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                                                     </a:t>
            </a:r>
            <a:r>
              <a:rPr lang="pl-PL" sz="1100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IFJ PAN / Centrum Cyklotronowe Bronowice / Dział </a:t>
            </a:r>
            <a:r>
              <a:rPr lang="pl-PL" sz="1100" kern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Cyklotronu AIC-144</a:t>
            </a:r>
            <a:endParaRPr lang="pl-PL" sz="1100" dirty="0"/>
          </a:p>
          <a:p>
            <a:pPr algn="ctr">
              <a:defRPr/>
            </a:pPr>
            <a:endParaRPr lang="pl-PL" sz="1100" kern="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333830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z="2800" dirty="0">
                <a:solidFill>
                  <a:schemeClr val="accent6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2016 – 18                         </a:t>
            </a:r>
            <a:r>
              <a:rPr lang="pl-PL" sz="28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Wykorzystanie</a:t>
            </a:r>
            <a:r>
              <a:rPr lang="pl-PL" sz="2800" dirty="0">
                <a:solidFill>
                  <a:schemeClr val="accent6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br>
              <a:rPr lang="pl-PL" sz="2800" dirty="0">
                <a:solidFill>
                  <a:schemeClr val="accent6"/>
                </a:solidFill>
                <a:latin typeface="Verdana" panose="020B0604030504040204" pitchFamily="34" charset="0"/>
                <a:ea typeface="Verdana" panose="020B0604030504040204" pitchFamily="34" charset="0"/>
              </a:rPr>
            </a:br>
            <a:r>
              <a:rPr lang="pl-PL" sz="2800" dirty="0">
                <a:solidFill>
                  <a:schemeClr val="accent6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                              </a:t>
            </a:r>
            <a:r>
              <a:rPr lang="pl-PL" sz="28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Cyklotronu  AIC-144 </a:t>
            </a:r>
            <a:endParaRPr lang="pl-PL" sz="2800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pl-PL" dirty="0" smtClean="0"/>
              <a:t>Napromieniania na potrzeby testów detektorów:</a:t>
            </a:r>
          </a:p>
          <a:p>
            <a:pPr marL="0" indent="0">
              <a:buNone/>
            </a:pPr>
            <a:r>
              <a:rPr lang="pl-PL" dirty="0" smtClean="0"/>
              <a:t>Detektory TLD (Izrael);</a:t>
            </a:r>
          </a:p>
          <a:p>
            <a:pPr marL="0" indent="0">
              <a:buNone/>
            </a:pPr>
            <a:r>
              <a:rPr lang="pl-PL" dirty="0" smtClean="0"/>
              <a:t>Detektory śladowe (Węgry)</a:t>
            </a:r>
          </a:p>
          <a:p>
            <a:pPr marL="0" indent="0">
              <a:buNone/>
            </a:pPr>
            <a:r>
              <a:rPr lang="pl-PL" dirty="0" smtClean="0"/>
              <a:t>Detektory żelowe (Dania)</a:t>
            </a:r>
          </a:p>
          <a:p>
            <a:pPr>
              <a:buFontTx/>
              <a:buChar char="-"/>
            </a:pPr>
            <a:endParaRPr lang="pl-PL" dirty="0"/>
          </a:p>
        </p:txBody>
      </p:sp>
      <p:pic>
        <p:nvPicPr>
          <p:cNvPr id="4" name="Obraz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407" y="4490763"/>
            <a:ext cx="2939819" cy="2204864"/>
          </a:xfrm>
          <a:prstGeom prst="rect">
            <a:avLst/>
          </a:prstGeom>
        </p:spPr>
      </p:pic>
      <p:pic>
        <p:nvPicPr>
          <p:cNvPr id="5" name="Obraz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874" r="24986" b="14907"/>
          <a:stretch/>
        </p:blipFill>
        <p:spPr>
          <a:xfrm>
            <a:off x="2934412" y="4509120"/>
            <a:ext cx="2946562" cy="2186507"/>
          </a:xfrm>
          <a:prstGeom prst="rect">
            <a:avLst/>
          </a:prstGeom>
        </p:spPr>
      </p:pic>
      <p:pic>
        <p:nvPicPr>
          <p:cNvPr id="6" name="Obraz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0974" y="4504143"/>
            <a:ext cx="3299538" cy="2191484"/>
          </a:xfrm>
          <a:prstGeom prst="rect">
            <a:avLst/>
          </a:prstGeom>
        </p:spPr>
      </p:pic>
      <p:pic>
        <p:nvPicPr>
          <p:cNvPr id="7" name="Obraz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2541663"/>
            <a:ext cx="2674640" cy="1783093"/>
          </a:xfrm>
          <a:prstGeom prst="rect">
            <a:avLst/>
          </a:prstGeom>
        </p:spPr>
      </p:pic>
      <p:pic>
        <p:nvPicPr>
          <p:cNvPr id="8" name="Obraz 7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3952"/>
          <a:stretch/>
        </p:blipFill>
        <p:spPr>
          <a:xfrm>
            <a:off x="6388278" y="2058148"/>
            <a:ext cx="2334436" cy="2356302"/>
          </a:xfrm>
          <a:prstGeom prst="rect">
            <a:avLst/>
          </a:prstGeom>
        </p:spPr>
      </p:pic>
      <p:sp>
        <p:nvSpPr>
          <p:cNvPr id="11" name="Rectangle 4"/>
          <p:cNvSpPr txBox="1">
            <a:spLocks noChangeArrowheads="1"/>
          </p:cNvSpPr>
          <p:nvPr/>
        </p:nvSpPr>
        <p:spPr bwMode="auto">
          <a:xfrm>
            <a:off x="477838" y="6739013"/>
            <a:ext cx="8208962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>
              <a:defRPr/>
            </a:pPr>
            <a:r>
              <a:rPr lang="pl-PL" sz="1100" kern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22/11/2018 Jacek </a:t>
            </a:r>
            <a:r>
              <a:rPr lang="pl-PL" sz="1100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Sulikowski </a:t>
            </a:r>
            <a:r>
              <a:rPr lang="pl-PL" sz="1100" kern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                                                     </a:t>
            </a:r>
            <a:r>
              <a:rPr lang="pl-PL" sz="1100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IFJ PAN / Centrum Cyklotronowe Bronowice / Dział </a:t>
            </a:r>
            <a:r>
              <a:rPr lang="pl-PL" sz="1100" kern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Cyklotronu AIC-144</a:t>
            </a:r>
            <a:endParaRPr lang="pl-PL" sz="1100" dirty="0"/>
          </a:p>
          <a:p>
            <a:pPr algn="ctr">
              <a:defRPr/>
            </a:pPr>
            <a:endParaRPr lang="pl-PL" sz="1100" kern="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027717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z="2800" dirty="0">
                <a:solidFill>
                  <a:schemeClr val="accent6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2016 – 18                         </a:t>
            </a:r>
            <a:r>
              <a:rPr lang="pl-PL" sz="28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Wykorzystanie</a:t>
            </a:r>
            <a:r>
              <a:rPr lang="pl-PL" sz="2800" dirty="0">
                <a:solidFill>
                  <a:schemeClr val="accent6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br>
              <a:rPr lang="pl-PL" sz="2800" dirty="0">
                <a:solidFill>
                  <a:schemeClr val="accent6"/>
                </a:solidFill>
                <a:latin typeface="Verdana" panose="020B0604030504040204" pitchFamily="34" charset="0"/>
                <a:ea typeface="Verdana" panose="020B0604030504040204" pitchFamily="34" charset="0"/>
              </a:rPr>
            </a:br>
            <a:r>
              <a:rPr lang="pl-PL" sz="2800" dirty="0">
                <a:solidFill>
                  <a:schemeClr val="accent6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                              </a:t>
            </a:r>
            <a:r>
              <a:rPr lang="pl-PL" sz="28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Cyklotronu  AIC-144 </a:t>
            </a:r>
            <a:endParaRPr lang="pl-PL" sz="2800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914400" y="1459996"/>
            <a:ext cx="7772400" cy="4530725"/>
          </a:xfrm>
        </p:spPr>
        <p:txBody>
          <a:bodyPr/>
          <a:lstStyle/>
          <a:p>
            <a:pPr marL="0" indent="0">
              <a:buNone/>
            </a:pPr>
            <a:r>
              <a:rPr lang="pl-PL" sz="2400" dirty="0" smtClean="0"/>
              <a:t>Badania naukowe:</a:t>
            </a:r>
          </a:p>
          <a:p>
            <a:pPr>
              <a:buFontTx/>
              <a:buChar char="-"/>
            </a:pPr>
            <a:r>
              <a:rPr lang="pl-PL" sz="2400" dirty="0" smtClean="0"/>
              <a:t>Przestrzennie frakcjonowana </a:t>
            </a:r>
          </a:p>
          <a:p>
            <a:pPr marL="0" indent="0">
              <a:buNone/>
            </a:pPr>
            <a:r>
              <a:rPr lang="pl-PL" sz="2400" dirty="0"/>
              <a:t> </a:t>
            </a:r>
            <a:r>
              <a:rPr lang="pl-PL" sz="2400" dirty="0" smtClean="0"/>
              <a:t>   radioterapia protonowa.</a:t>
            </a:r>
          </a:p>
          <a:p>
            <a:pPr>
              <a:buFontTx/>
              <a:buChar char="-"/>
            </a:pPr>
            <a:r>
              <a:rPr lang="pl-PL" sz="2400" dirty="0" smtClean="0"/>
              <a:t>Druk 3D testy materiałów</a:t>
            </a:r>
          </a:p>
          <a:p>
            <a:pPr>
              <a:buFontTx/>
              <a:buChar char="-"/>
            </a:pPr>
            <a:endParaRPr lang="pl-PL" dirty="0"/>
          </a:p>
        </p:txBody>
      </p:sp>
      <p:pic>
        <p:nvPicPr>
          <p:cNvPr id="8" name="Obraz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848" y="3161898"/>
            <a:ext cx="4932040" cy="2774273"/>
          </a:xfrm>
          <a:prstGeom prst="rect">
            <a:avLst/>
          </a:prstGeom>
        </p:spPr>
      </p:pic>
      <p:pic>
        <p:nvPicPr>
          <p:cNvPr id="9" name="Obraz 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649" t="15399" r="21251" b="4802"/>
          <a:stretch/>
        </p:blipFill>
        <p:spPr>
          <a:xfrm>
            <a:off x="6669484" y="1735584"/>
            <a:ext cx="2017316" cy="2053340"/>
          </a:xfrm>
          <a:prstGeom prst="rect">
            <a:avLst/>
          </a:prstGeom>
        </p:spPr>
      </p:pic>
      <p:pic>
        <p:nvPicPr>
          <p:cNvPr id="12" name="Obraz 11"/>
          <p:cNvPicPr>
            <a:picLocks noChangeAspect="1"/>
          </p:cNvPicPr>
          <p:nvPr/>
        </p:nvPicPr>
        <p:blipFill rotWithShape="1">
          <a:blip r:embed="rId4"/>
          <a:srcRect l="-761" t="-9193" r="761" b="1092"/>
          <a:stretch/>
        </p:blipFill>
        <p:spPr>
          <a:xfrm>
            <a:off x="457200" y="5179149"/>
            <a:ext cx="5013688" cy="1270052"/>
          </a:xfrm>
          <a:prstGeom prst="rect">
            <a:avLst/>
          </a:prstGeom>
        </p:spPr>
      </p:pic>
      <p:pic>
        <p:nvPicPr>
          <p:cNvPr id="10" name="Obraz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1592" y="3801996"/>
            <a:ext cx="3672408" cy="2754306"/>
          </a:xfrm>
          <a:prstGeom prst="rect">
            <a:avLst/>
          </a:prstGeom>
        </p:spPr>
      </p:pic>
      <p:sp>
        <p:nvSpPr>
          <p:cNvPr id="11" name="Rectangle 4"/>
          <p:cNvSpPr txBox="1">
            <a:spLocks noChangeArrowheads="1"/>
          </p:cNvSpPr>
          <p:nvPr/>
        </p:nvSpPr>
        <p:spPr bwMode="auto">
          <a:xfrm>
            <a:off x="448246" y="6691312"/>
            <a:ext cx="8208962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>
              <a:defRPr/>
            </a:pPr>
            <a:r>
              <a:rPr lang="pl-PL" sz="1100" kern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22/11/2018 Jacek </a:t>
            </a:r>
            <a:r>
              <a:rPr lang="pl-PL" sz="1100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Sulikowski </a:t>
            </a:r>
            <a:r>
              <a:rPr lang="pl-PL" sz="1100" kern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                                                     </a:t>
            </a:r>
            <a:r>
              <a:rPr lang="pl-PL" sz="1100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IFJ PAN / Centrum Cyklotronowe Bronowice / Dział </a:t>
            </a:r>
            <a:r>
              <a:rPr lang="pl-PL" sz="1100" kern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Cyklotronu AIC-144</a:t>
            </a:r>
            <a:endParaRPr lang="pl-PL" sz="1100" dirty="0"/>
          </a:p>
          <a:p>
            <a:pPr algn="ctr">
              <a:defRPr/>
            </a:pPr>
            <a:endParaRPr lang="pl-PL" sz="1100" kern="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460729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39552" y="277813"/>
            <a:ext cx="8280920" cy="1143000"/>
          </a:xfrm>
        </p:spPr>
        <p:txBody>
          <a:bodyPr/>
          <a:lstStyle/>
          <a:p>
            <a:r>
              <a:rPr lang="pl-PL" sz="2800" dirty="0">
                <a:solidFill>
                  <a:schemeClr val="accent6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2016 – 18            </a:t>
            </a:r>
            <a:r>
              <a:rPr lang="pl-PL" sz="2800" dirty="0" smtClean="0">
                <a:solidFill>
                  <a:schemeClr val="accent6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         </a:t>
            </a:r>
            <a:r>
              <a:rPr lang="pl-PL" sz="28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Cyklotron  </a:t>
            </a:r>
            <a:r>
              <a:rPr lang="pl-PL" sz="28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AIC-144</a:t>
            </a:r>
            <a:endParaRPr lang="pl-PL" sz="28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5" name="Symbol zastępczy zawartości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92" y="2121590"/>
            <a:ext cx="4564710" cy="3484984"/>
          </a:xfrm>
        </p:spPr>
      </p:pic>
      <p:sp>
        <p:nvSpPr>
          <p:cNvPr id="4" name="Rectangle 4"/>
          <p:cNvSpPr txBox="1">
            <a:spLocks noChangeArrowheads="1"/>
          </p:cNvSpPr>
          <p:nvPr/>
        </p:nvSpPr>
        <p:spPr bwMode="auto">
          <a:xfrm>
            <a:off x="468313" y="6524625"/>
            <a:ext cx="8208962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>
              <a:defRPr/>
            </a:pPr>
            <a:r>
              <a:rPr lang="pl-PL" sz="1100" kern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22/11/2018 Jacek </a:t>
            </a:r>
            <a:r>
              <a:rPr lang="pl-PL" sz="1100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Sulikowski                                                        IFJ PAN / Centrum Cyklotronowe Bronowice / Dział </a:t>
            </a:r>
            <a:r>
              <a:rPr lang="pl-PL" sz="1100" kern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Cyklotronu AIC-144</a:t>
            </a:r>
            <a:endParaRPr lang="pl-PL" sz="1100" kern="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8" name="Obraz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795" y="2124006"/>
            <a:ext cx="4535709" cy="3484984"/>
          </a:xfrm>
          <a:prstGeom prst="rect">
            <a:avLst/>
          </a:prstGeom>
        </p:spPr>
      </p:pic>
      <p:sp>
        <p:nvSpPr>
          <p:cNvPr id="10" name="pole tekstowe 9"/>
          <p:cNvSpPr txBox="1"/>
          <p:nvPr/>
        </p:nvSpPr>
        <p:spPr>
          <a:xfrm>
            <a:off x="1357854" y="5668804"/>
            <a:ext cx="17559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/>
              <a:t>l</a:t>
            </a:r>
            <a:r>
              <a:rPr lang="pl-PL" dirty="0" smtClean="0"/>
              <a:t>ata 60-te</a:t>
            </a:r>
            <a:endParaRPr lang="pl-PL" dirty="0"/>
          </a:p>
        </p:txBody>
      </p:sp>
      <p:sp>
        <p:nvSpPr>
          <p:cNvPr id="11" name="pole tekstowe 10"/>
          <p:cNvSpPr txBox="1"/>
          <p:nvPr/>
        </p:nvSpPr>
        <p:spPr>
          <a:xfrm>
            <a:off x="6372200" y="5647662"/>
            <a:ext cx="12772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/>
              <a:t>dzisiaj</a:t>
            </a:r>
            <a:endParaRPr lang="pl-PL" dirty="0"/>
          </a:p>
        </p:txBody>
      </p:sp>
      <p:sp>
        <p:nvSpPr>
          <p:cNvPr id="12" name="pole tekstowe 11"/>
          <p:cNvSpPr txBox="1"/>
          <p:nvPr/>
        </p:nvSpPr>
        <p:spPr>
          <a:xfrm>
            <a:off x="3011488" y="1586535"/>
            <a:ext cx="35782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/>
              <a:t>Pulpit sterowniczy cyklotronu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573828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39552" y="277813"/>
            <a:ext cx="8147248" cy="1143000"/>
          </a:xfrm>
        </p:spPr>
        <p:txBody>
          <a:bodyPr/>
          <a:lstStyle/>
          <a:p>
            <a:r>
              <a:rPr lang="pl-PL" sz="2800" dirty="0" smtClean="0">
                <a:solidFill>
                  <a:schemeClr val="accent6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2012 </a:t>
            </a:r>
            <a:r>
              <a:rPr lang="pl-PL" sz="2800" dirty="0">
                <a:solidFill>
                  <a:schemeClr val="accent6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– 18           </a:t>
            </a:r>
            <a:r>
              <a:rPr lang="pl-PL" sz="2800" dirty="0" smtClean="0">
                <a:solidFill>
                  <a:schemeClr val="accent6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pl-PL" sz="28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Cyklotron </a:t>
            </a:r>
            <a:r>
              <a:rPr lang="pl-PL" sz="2800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Proteus</a:t>
            </a:r>
            <a:r>
              <a:rPr lang="pl-PL" sz="28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 C-235</a:t>
            </a:r>
            <a:endParaRPr lang="pl-PL" sz="2800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2822104" y="5457683"/>
            <a:ext cx="4737720" cy="2162520"/>
          </a:xfrm>
        </p:spPr>
        <p:txBody>
          <a:bodyPr/>
          <a:lstStyle/>
          <a:p>
            <a:endParaRPr lang="pl-PL" dirty="0"/>
          </a:p>
        </p:txBody>
      </p:sp>
      <p:sp>
        <p:nvSpPr>
          <p:cNvPr id="4" name="Rectangle 4"/>
          <p:cNvSpPr txBox="1">
            <a:spLocks noChangeArrowheads="1"/>
          </p:cNvSpPr>
          <p:nvPr/>
        </p:nvSpPr>
        <p:spPr bwMode="auto">
          <a:xfrm>
            <a:off x="468313" y="6524625"/>
            <a:ext cx="8208962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>
              <a:defRPr/>
            </a:pPr>
            <a:r>
              <a:rPr lang="pl-PL" sz="1100" kern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22/11/2018 Jacek </a:t>
            </a:r>
            <a:r>
              <a:rPr lang="pl-PL" sz="1100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Sulikowski                                                        IFJ PAN / Centrum Cyklotronowe Bronowice / Dział </a:t>
            </a:r>
            <a:r>
              <a:rPr lang="pl-PL" sz="1100" kern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Cyklotronu AIC-144</a:t>
            </a:r>
            <a:endParaRPr lang="pl-PL" sz="1100" kern="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539552" y="1606721"/>
            <a:ext cx="8424936" cy="16619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l-PL" altLang="pl-PL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Proteus</a:t>
            </a:r>
            <a:r>
              <a:rPr kumimoji="0" lang="pl-PL" altLang="pl-PL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C-235 to izochroniczny cyklotron przyspieszający protony do energii 230 </a:t>
            </a:r>
            <a:r>
              <a:rPr kumimoji="0" lang="pl-PL" altLang="pl-PL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MeV</a:t>
            </a:r>
            <a:r>
              <a:rPr lang="pl-PL" altLang="pl-PL" sz="1200" dirty="0">
                <a:latin typeface="Arial" panose="020B0604020202020204" pitchFamily="34" charset="0"/>
              </a:rPr>
              <a:t>.</a:t>
            </a:r>
            <a:r>
              <a:rPr kumimoji="0" lang="pl-PL" altLang="pl-PL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/>
            </a:r>
            <a:br>
              <a:rPr kumimoji="0" lang="pl-PL" altLang="pl-PL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r>
              <a:rPr kumimoji="0" lang="pl-PL" altLang="pl-PL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Cyklotron został wyprodukowany przez belgijską firmę </a:t>
            </a:r>
            <a:r>
              <a:rPr kumimoji="0" lang="pl-PL" altLang="pl-PL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Ion</a:t>
            </a:r>
            <a:r>
              <a:rPr kumimoji="0" lang="pl-PL" altLang="pl-PL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pl-PL" altLang="pl-PL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Beam</a:t>
            </a:r>
            <a:r>
              <a:rPr kumimoji="0" lang="pl-PL" altLang="pl-PL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pl-PL" altLang="pl-PL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Aplication</a:t>
            </a:r>
            <a:r>
              <a:rPr kumimoji="0" lang="pl-PL" altLang="pl-PL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w 2012 roku. Następnie został  zainstalowany i uruchomiony wraz z </a:t>
            </a:r>
            <a:r>
              <a:rPr kumimoji="0" lang="pl-PL" altLang="pl-PL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degraderem</a:t>
            </a:r>
            <a:r>
              <a:rPr kumimoji="0" lang="pl-PL" altLang="pl-PL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i selektorem energii w Instytucie Fizyki Jądrowej PAN w Krakowie.  System ten ma za zadanie dostarczać wiązkę protonów o energii od 70 </a:t>
            </a:r>
            <a:r>
              <a:rPr kumimoji="0" lang="pl-PL" altLang="pl-PL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MeV</a:t>
            </a:r>
            <a:r>
              <a:rPr kumimoji="0" lang="pl-PL" altLang="pl-PL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do 230 </a:t>
            </a:r>
            <a:r>
              <a:rPr kumimoji="0" lang="pl-PL" altLang="pl-PL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MeV</a:t>
            </a:r>
            <a:r>
              <a:rPr kumimoji="0" lang="pl-PL" altLang="pl-PL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do jednego z czterech stanowisk:</a:t>
            </a:r>
            <a:r>
              <a:rPr kumimoji="0" lang="pl-PL" altLang="pl-PL" sz="1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pl-PL" altLang="pl-PL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eksperymentów fizycznych, terapii protonowej oka oraz dwa stanowiska </a:t>
            </a:r>
            <a:r>
              <a:rPr kumimoji="0" lang="pl-PL" altLang="pl-PL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Gantry</a:t>
            </a:r>
            <a:r>
              <a:rPr kumimoji="0" lang="pl-PL" altLang="pl-PL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do terapii nowotworów umiejscowionych w różnorodnych częściach ciała człowieka. </a:t>
            </a:r>
            <a:r>
              <a:rPr kumimoji="0" lang="pl-PL" altLang="pl-PL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Gantry</a:t>
            </a:r>
            <a:r>
              <a:rPr lang="pl-PL" altLang="pl-PL" sz="1200" dirty="0">
                <a:latin typeface="Arial" panose="020B0604020202020204" pitchFamily="34" charset="0"/>
              </a:rPr>
              <a:t> </a:t>
            </a:r>
            <a:r>
              <a:rPr kumimoji="0" lang="pl-PL" altLang="pl-PL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wyposażone są w głowicę z wiązką skanującą oraz optyczny system pozycjonowania i weryfikacji pozycji pacjenta.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l-PL" altLang="pl-PL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 </a:t>
            </a:r>
            <a:endParaRPr kumimoji="0" lang="pl-PL" altLang="pl-PL" sz="34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026" name="Picture 2" descr="https://web.ifj.edu.pl/ccb/upload/cyklotron%20Proteus%20C-235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3212976"/>
            <a:ext cx="5945374" cy="3240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47472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39552" y="277813"/>
            <a:ext cx="8147248" cy="1143000"/>
          </a:xfrm>
        </p:spPr>
        <p:txBody>
          <a:bodyPr/>
          <a:lstStyle/>
          <a:p>
            <a:r>
              <a:rPr lang="pl-PL" sz="2800" dirty="0">
                <a:solidFill>
                  <a:schemeClr val="accent6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2012 – 18            </a:t>
            </a:r>
            <a:r>
              <a:rPr lang="pl-PL" sz="28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Cyklotron </a:t>
            </a:r>
            <a:r>
              <a:rPr lang="pl-PL" sz="2800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Proteus</a:t>
            </a:r>
            <a:r>
              <a:rPr lang="pl-PL" sz="28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 C-235</a:t>
            </a:r>
            <a:endParaRPr lang="pl-PL" sz="2800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914400" y="1600201"/>
            <a:ext cx="7772400" cy="892696"/>
          </a:xfrm>
        </p:spPr>
        <p:txBody>
          <a:bodyPr/>
          <a:lstStyle/>
          <a:p>
            <a:pPr marL="0" indent="0">
              <a:buNone/>
            </a:pPr>
            <a:r>
              <a:rPr lang="pl-PL" sz="1400" dirty="0" smtClean="0"/>
              <a:t>Obecnie cyklotron </a:t>
            </a:r>
            <a:r>
              <a:rPr lang="pl-PL" sz="1400" dirty="0" err="1" smtClean="0"/>
              <a:t>Proteus</a:t>
            </a:r>
            <a:r>
              <a:rPr lang="pl-PL" sz="1400" dirty="0" smtClean="0"/>
              <a:t> C-235 wyposażony jest w cztery stanowiska do naświetlań:</a:t>
            </a:r>
          </a:p>
          <a:p>
            <a:pPr marL="0" indent="0">
              <a:buNone/>
            </a:pPr>
            <a:endParaRPr lang="pl-PL" sz="1400" dirty="0" smtClean="0"/>
          </a:p>
        </p:txBody>
      </p:sp>
      <p:pic>
        <p:nvPicPr>
          <p:cNvPr id="4" name="Obraz 3" descr="CCBtraktCAŁY22.wm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0800000">
            <a:off x="864162" y="2348881"/>
            <a:ext cx="7236189" cy="2067655"/>
          </a:xfrm>
          <a:prstGeom prst="rect">
            <a:avLst/>
          </a:prstGeom>
        </p:spPr>
      </p:pic>
      <p:pic>
        <p:nvPicPr>
          <p:cNvPr id="6" name="Obraz 5" descr="CCBlogoCykl.wm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668343" y="4333662"/>
            <a:ext cx="864015" cy="863045"/>
          </a:xfrm>
          <a:prstGeom prst="rect">
            <a:avLst/>
          </a:prstGeom>
        </p:spPr>
      </p:pic>
      <p:pic>
        <p:nvPicPr>
          <p:cNvPr id="7" name="Obraz 6" descr="CCBlogoFIZYCY.wm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837793" y="4194427"/>
            <a:ext cx="860235" cy="897184"/>
          </a:xfrm>
          <a:prstGeom prst="rect">
            <a:avLst/>
          </a:prstGeom>
        </p:spPr>
      </p:pic>
      <p:sp>
        <p:nvSpPr>
          <p:cNvPr id="8" name="pole tekstowe 7"/>
          <p:cNvSpPr txBox="1"/>
          <p:nvPr/>
        </p:nvSpPr>
        <p:spPr>
          <a:xfrm>
            <a:off x="5532739" y="5196707"/>
            <a:ext cx="16561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200" dirty="0"/>
              <a:t>1</a:t>
            </a:r>
            <a:r>
              <a:rPr lang="pl-PL" sz="1200" dirty="0" smtClean="0"/>
              <a:t>. Stanowisko eksperymentalne dla fizyków</a:t>
            </a:r>
            <a:endParaRPr lang="pl-PL" sz="1200" dirty="0"/>
          </a:p>
        </p:txBody>
      </p:sp>
      <p:sp>
        <p:nvSpPr>
          <p:cNvPr id="9" name="pole tekstowe 8"/>
          <p:cNvSpPr txBox="1"/>
          <p:nvPr/>
        </p:nvSpPr>
        <p:spPr>
          <a:xfrm>
            <a:off x="2564516" y="5377384"/>
            <a:ext cx="20882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200" dirty="0"/>
              <a:t>3</a:t>
            </a:r>
            <a:r>
              <a:rPr lang="pl-PL" sz="1200" dirty="0" smtClean="0"/>
              <a:t>. Stanowisko do terapii</a:t>
            </a:r>
          </a:p>
          <a:p>
            <a:r>
              <a:rPr lang="pl-PL" sz="1200" dirty="0" smtClean="0"/>
              <a:t>protonowej całego ciała </a:t>
            </a:r>
          </a:p>
          <a:p>
            <a:r>
              <a:rPr lang="pl-PL" sz="1200" dirty="0" err="1" smtClean="0"/>
              <a:t>Gantry</a:t>
            </a:r>
            <a:r>
              <a:rPr lang="pl-PL" sz="1200" dirty="0" smtClean="0"/>
              <a:t> 1</a:t>
            </a:r>
          </a:p>
        </p:txBody>
      </p:sp>
      <p:sp>
        <p:nvSpPr>
          <p:cNvPr id="10" name="pole tekstowe 9"/>
          <p:cNvSpPr txBox="1"/>
          <p:nvPr/>
        </p:nvSpPr>
        <p:spPr>
          <a:xfrm>
            <a:off x="4283968" y="3735072"/>
            <a:ext cx="14401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200" dirty="0"/>
              <a:t>2</a:t>
            </a:r>
            <a:r>
              <a:rPr lang="pl-PL" sz="1200" dirty="0" smtClean="0"/>
              <a:t>. Stanowisko do terapii protonowej oka</a:t>
            </a:r>
          </a:p>
        </p:txBody>
      </p:sp>
      <p:pic>
        <p:nvPicPr>
          <p:cNvPr id="11" name="Obraz 10" descr="CCBlogoTRAKToko.wm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688057" y="2977363"/>
            <a:ext cx="811317" cy="827105"/>
          </a:xfrm>
          <a:prstGeom prst="rect">
            <a:avLst/>
          </a:prstGeom>
        </p:spPr>
      </p:pic>
      <p:pic>
        <p:nvPicPr>
          <p:cNvPr id="12" name="Obraz 11" descr="CCBlogoTRAKTgantry1.wmf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842012" y="4430127"/>
            <a:ext cx="815003" cy="814501"/>
          </a:xfrm>
          <a:prstGeom prst="rect">
            <a:avLst/>
          </a:prstGeom>
        </p:spPr>
      </p:pic>
      <p:pic>
        <p:nvPicPr>
          <p:cNvPr id="13" name="Obraz 12" descr="CCBlogoTRAKTgantry2.wmf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755576" y="4389013"/>
            <a:ext cx="814590" cy="815091"/>
          </a:xfrm>
          <a:prstGeom prst="rect">
            <a:avLst/>
          </a:prstGeom>
        </p:spPr>
      </p:pic>
      <p:sp>
        <p:nvSpPr>
          <p:cNvPr id="14" name="Prostokąt 13"/>
          <p:cNvSpPr/>
          <p:nvPr/>
        </p:nvSpPr>
        <p:spPr>
          <a:xfrm>
            <a:off x="228600" y="5337699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pl-PL" sz="1200" dirty="0" smtClean="0"/>
              <a:t>4. </a:t>
            </a:r>
            <a:r>
              <a:rPr lang="pl-PL" sz="1200" dirty="0"/>
              <a:t>Stanowisko do terapii</a:t>
            </a:r>
          </a:p>
          <a:p>
            <a:r>
              <a:rPr lang="pl-PL" sz="1200" dirty="0" smtClean="0"/>
              <a:t>protonowej całego ciała</a:t>
            </a:r>
          </a:p>
          <a:p>
            <a:r>
              <a:rPr lang="pl-PL" sz="1200" dirty="0" err="1" smtClean="0"/>
              <a:t>Gantry</a:t>
            </a:r>
            <a:r>
              <a:rPr lang="pl-PL" sz="1200" dirty="0" smtClean="0"/>
              <a:t> 2 </a:t>
            </a:r>
            <a:endParaRPr lang="pl-PL" sz="1200" dirty="0"/>
          </a:p>
          <a:p>
            <a:endParaRPr lang="pl-PL" sz="1200" dirty="0"/>
          </a:p>
        </p:txBody>
      </p:sp>
      <p:sp>
        <p:nvSpPr>
          <p:cNvPr id="15" name="Prostokąt 14"/>
          <p:cNvSpPr/>
          <p:nvPr/>
        </p:nvSpPr>
        <p:spPr>
          <a:xfrm>
            <a:off x="7136516" y="5253457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/>
            <a:r>
              <a:rPr lang="pl-PL" sz="1200" dirty="0" smtClean="0"/>
              <a:t>        </a:t>
            </a:r>
            <a:r>
              <a:rPr lang="pl-PL" sz="1200" dirty="0"/>
              <a:t>Cyklotron</a:t>
            </a:r>
          </a:p>
          <a:p>
            <a:pPr marL="342900" indent="-342900"/>
            <a:r>
              <a:rPr lang="pl-PL" sz="1200" dirty="0"/>
              <a:t> </a:t>
            </a:r>
            <a:r>
              <a:rPr lang="pl-PL" sz="1200" dirty="0" smtClean="0"/>
              <a:t>     </a:t>
            </a:r>
            <a:r>
              <a:rPr lang="pl-PL" sz="1200" dirty="0" err="1" smtClean="0"/>
              <a:t>Proteus</a:t>
            </a:r>
            <a:r>
              <a:rPr lang="pl-PL" sz="1200" dirty="0" smtClean="0"/>
              <a:t> </a:t>
            </a:r>
            <a:r>
              <a:rPr lang="pl-PL" sz="1200" dirty="0"/>
              <a:t>C-235</a:t>
            </a:r>
          </a:p>
        </p:txBody>
      </p:sp>
      <p:sp>
        <p:nvSpPr>
          <p:cNvPr id="16" name="pole tekstowe 15"/>
          <p:cNvSpPr txBox="1"/>
          <p:nvPr/>
        </p:nvSpPr>
        <p:spPr>
          <a:xfrm>
            <a:off x="999047" y="6596390"/>
            <a:ext cx="722826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pl-PL" sz="1100" kern="0" dirty="0" smtClean="0">
                <a:solidFill>
                  <a:schemeClr val="tx2"/>
                </a:solidFill>
                <a:latin typeface="+mj-lt"/>
              </a:rPr>
              <a:t>22/11/2018 Jacek </a:t>
            </a:r>
            <a:r>
              <a:rPr lang="pl-PL" sz="1100" kern="0" dirty="0">
                <a:solidFill>
                  <a:schemeClr val="tx2"/>
                </a:solidFill>
                <a:latin typeface="+mj-lt"/>
              </a:rPr>
              <a:t>Sulikowski                        </a:t>
            </a:r>
            <a:r>
              <a:rPr lang="pl-PL" sz="1100" kern="0" dirty="0" smtClean="0">
                <a:solidFill>
                  <a:schemeClr val="tx2"/>
                </a:solidFill>
                <a:latin typeface="+mj-lt"/>
              </a:rPr>
              <a:t>          </a:t>
            </a:r>
            <a:r>
              <a:rPr lang="pl-PL" sz="1100" kern="0" dirty="0">
                <a:solidFill>
                  <a:schemeClr val="tx2"/>
                </a:solidFill>
                <a:latin typeface="+mj-lt"/>
              </a:rPr>
              <a:t>IFJ PAN / Centrum Cyklotronowe Bronowice / Dział Cyklotronu AIC-144</a:t>
            </a:r>
          </a:p>
        </p:txBody>
      </p:sp>
    </p:spTree>
    <p:extLst>
      <p:ext uri="{BB962C8B-B14F-4D97-AF65-F5344CB8AC3E}">
        <p14:creationId xmlns:p14="http://schemas.microsoft.com/office/powerpoint/2010/main" val="22698044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8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1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1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z="28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22.11.1958</a:t>
            </a:r>
            <a:r>
              <a:rPr lang="pl-PL" sz="2800" dirty="0" smtClean="0">
                <a:latin typeface="Verdana" panose="020B0604030504040204" pitchFamily="34" charset="0"/>
                <a:ea typeface="Verdana" panose="020B0604030504040204" pitchFamily="34" charset="0"/>
              </a:rPr>
              <a:t>  </a:t>
            </a:r>
            <a:br>
              <a:rPr lang="pl-PL" sz="2800" dirty="0" smtClean="0">
                <a:latin typeface="Verdana" panose="020B0604030504040204" pitchFamily="34" charset="0"/>
                <a:ea typeface="Verdana" panose="020B0604030504040204" pitchFamily="34" charset="0"/>
              </a:rPr>
            </a:br>
            <a:r>
              <a:rPr lang="pl-PL" sz="2800" dirty="0" smtClean="0">
                <a:latin typeface="Verdana" panose="020B0604030504040204" pitchFamily="34" charset="0"/>
                <a:ea typeface="Verdana" panose="020B0604030504040204" pitchFamily="34" charset="0"/>
              </a:rPr>
              <a:t>                     otwarcie Cyklotronu  U-120</a:t>
            </a:r>
            <a:endParaRPr lang="pl-PL" sz="28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5" name="Symbol zastępczy zawartości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3" y="1600201"/>
            <a:ext cx="4392488" cy="355699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Rectangle 4"/>
          <p:cNvSpPr txBox="1">
            <a:spLocks noChangeArrowheads="1"/>
          </p:cNvSpPr>
          <p:nvPr/>
        </p:nvSpPr>
        <p:spPr bwMode="auto">
          <a:xfrm>
            <a:off x="404890" y="6532683"/>
            <a:ext cx="8208962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>
              <a:defRPr/>
            </a:pPr>
            <a:r>
              <a:rPr lang="pl-PL" sz="1100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22/11/2018</a:t>
            </a:r>
            <a:r>
              <a:rPr lang="pl-PL" sz="1100" kern="0" dirty="0">
                <a:solidFill>
                  <a:schemeClr val="tx2"/>
                </a:solidFill>
              </a:rPr>
              <a:t> </a:t>
            </a:r>
            <a:r>
              <a:rPr lang="pl-PL" sz="1100" kern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Jacek </a:t>
            </a:r>
            <a:r>
              <a:rPr lang="pl-PL" sz="1100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Sulikowski                                                        IFJ PAN / Centrum Cyklotronowe Bronowice / Dział </a:t>
            </a:r>
            <a:r>
              <a:rPr lang="pl-PL" sz="1100" kern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Cyklotronu AIC-144</a:t>
            </a:r>
            <a:endParaRPr lang="pl-PL" sz="1100" kern="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8" name="Obraz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9371" y="1600200"/>
            <a:ext cx="4455118" cy="355699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Obraz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923" y="5229199"/>
            <a:ext cx="8948573" cy="1440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3372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60" y="277813"/>
            <a:ext cx="8075240" cy="1143000"/>
          </a:xfrm>
        </p:spPr>
        <p:txBody>
          <a:bodyPr/>
          <a:lstStyle/>
          <a:p>
            <a:r>
              <a:rPr lang="pl-PL" sz="28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1963 - 68</a:t>
            </a:r>
            <a:r>
              <a:rPr lang="pl-PL" sz="2800" dirty="0" smtClean="0">
                <a:latin typeface="Verdana" panose="020B0604030504040204" pitchFamily="34" charset="0"/>
                <a:ea typeface="Verdana" panose="020B0604030504040204" pitchFamily="34" charset="0"/>
              </a:rPr>
              <a:t>                             Widok pulpitu</a:t>
            </a:r>
            <a:br>
              <a:rPr lang="pl-PL" sz="2800" dirty="0" smtClean="0">
                <a:latin typeface="Verdana" panose="020B0604030504040204" pitchFamily="34" charset="0"/>
                <a:ea typeface="Verdana" panose="020B0604030504040204" pitchFamily="34" charset="0"/>
              </a:rPr>
            </a:br>
            <a:r>
              <a:rPr lang="pl-PL" sz="2800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pl-PL" sz="2800" dirty="0" smtClean="0">
                <a:latin typeface="Verdana" panose="020B0604030504040204" pitchFamily="34" charset="0"/>
                <a:ea typeface="Verdana" panose="020B0604030504040204" pitchFamily="34" charset="0"/>
              </a:rPr>
              <a:t>               sterowniczego Cyklotronu U-120 </a:t>
            </a:r>
            <a:endParaRPr lang="pl-PL" sz="28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4" name="Symbol zastępczy zawartości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7" y="1600200"/>
            <a:ext cx="6292166" cy="480383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Rectangle 4"/>
          <p:cNvSpPr txBox="1">
            <a:spLocks noChangeArrowheads="1"/>
          </p:cNvSpPr>
          <p:nvPr/>
        </p:nvSpPr>
        <p:spPr bwMode="auto">
          <a:xfrm>
            <a:off x="395536" y="6524625"/>
            <a:ext cx="8208962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>
              <a:defRPr/>
            </a:pPr>
            <a:r>
              <a:rPr lang="pl-PL" sz="1100" kern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22/11/2018 Jacek </a:t>
            </a:r>
            <a:r>
              <a:rPr lang="pl-PL" sz="1100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Sulikowski                                                        IFJ PAN / Centrum Cyklotronowe Bronowice / Dział </a:t>
            </a:r>
            <a:r>
              <a:rPr lang="pl-PL" sz="1100" kern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Cyklotronu AIC-144</a:t>
            </a:r>
            <a:endParaRPr lang="pl-PL" sz="1100" kern="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657598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60" y="277813"/>
            <a:ext cx="8280920" cy="1143000"/>
          </a:xfrm>
        </p:spPr>
        <p:txBody>
          <a:bodyPr/>
          <a:lstStyle/>
          <a:p>
            <a:r>
              <a:rPr lang="pl-PL" sz="28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1970                           </a:t>
            </a:r>
            <a:r>
              <a:rPr lang="pl-PL" sz="2800" dirty="0" smtClean="0">
                <a:latin typeface="Verdana" panose="020B0604030504040204" pitchFamily="34" charset="0"/>
                <a:ea typeface="Verdana" panose="020B0604030504040204" pitchFamily="34" charset="0"/>
              </a:rPr>
              <a:t>Uruchomienie II hali</a:t>
            </a:r>
            <a:br>
              <a:rPr lang="pl-PL" sz="2800" dirty="0" smtClean="0">
                <a:latin typeface="Verdana" panose="020B0604030504040204" pitchFamily="34" charset="0"/>
                <a:ea typeface="Verdana" panose="020B0604030504040204" pitchFamily="34" charset="0"/>
              </a:rPr>
            </a:br>
            <a:r>
              <a:rPr lang="pl-PL" sz="2800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pl-PL" sz="2800" dirty="0" smtClean="0">
                <a:latin typeface="Verdana" panose="020B0604030504040204" pitchFamily="34" charset="0"/>
                <a:ea typeface="Verdana" panose="020B0604030504040204" pitchFamily="34" charset="0"/>
              </a:rPr>
              <a:t>           eksperymentalnej Cyklotronu U-120 </a:t>
            </a:r>
            <a:endParaRPr lang="pl-PL" sz="28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" name="Rectangle 4"/>
          <p:cNvSpPr txBox="1">
            <a:spLocks noChangeArrowheads="1"/>
          </p:cNvSpPr>
          <p:nvPr/>
        </p:nvSpPr>
        <p:spPr bwMode="auto">
          <a:xfrm>
            <a:off x="179512" y="6517612"/>
            <a:ext cx="8208962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>
              <a:defRPr/>
            </a:pPr>
            <a:r>
              <a:rPr lang="pl-PL" sz="1100" kern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22/11/2018 Jacek </a:t>
            </a:r>
            <a:r>
              <a:rPr lang="pl-PL" sz="1100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Sulikowski                                                        IFJ PAN / Centrum Cyklotronowe Bronowice / Dział </a:t>
            </a:r>
            <a:r>
              <a:rPr lang="pl-PL" sz="1100" kern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Cyklotronu AIC-144</a:t>
            </a:r>
            <a:endParaRPr lang="pl-PL" sz="1100" kern="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6" name="Symbol zastępczy zawartości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2204864"/>
            <a:ext cx="4745633" cy="309634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Obraz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0083" y="2204865"/>
            <a:ext cx="4302397" cy="309634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pole tekstowe 2"/>
          <p:cNvSpPr txBox="1"/>
          <p:nvPr/>
        </p:nvSpPr>
        <p:spPr>
          <a:xfrm>
            <a:off x="251520" y="5542844"/>
            <a:ext cx="878497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400" dirty="0" smtClean="0"/>
              <a:t>1. Praca tylko z wiązką cząstek alfa ok. 28 </a:t>
            </a:r>
            <a:r>
              <a:rPr lang="pl-PL" sz="1400" dirty="0" err="1" smtClean="0"/>
              <a:t>MeV</a:t>
            </a:r>
            <a:endParaRPr lang="pl-PL" sz="1400" dirty="0" smtClean="0"/>
          </a:p>
          <a:p>
            <a:r>
              <a:rPr lang="pl-PL" sz="1400" dirty="0" smtClean="0"/>
              <a:t>2. Możliwość pracy dla zespołów badawczych fizyków na dowolnym z pięciu stanowisk </a:t>
            </a:r>
          </a:p>
          <a:p>
            <a:r>
              <a:rPr lang="pl-PL" sz="1400" dirty="0"/>
              <a:t> </a:t>
            </a:r>
            <a:r>
              <a:rPr lang="pl-PL" sz="1400" dirty="0" smtClean="0"/>
              <a:t>   pomiarowych </a:t>
            </a:r>
            <a:endParaRPr lang="pl-PL" sz="1400" dirty="0"/>
          </a:p>
        </p:txBody>
      </p:sp>
    </p:spTree>
    <p:extLst>
      <p:ext uri="{BB962C8B-B14F-4D97-AF65-F5344CB8AC3E}">
        <p14:creationId xmlns:p14="http://schemas.microsoft.com/office/powerpoint/2010/main" val="1682572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61" y="277813"/>
            <a:ext cx="8075240" cy="1143000"/>
          </a:xfrm>
        </p:spPr>
        <p:txBody>
          <a:bodyPr/>
          <a:lstStyle/>
          <a:p>
            <a:r>
              <a:rPr lang="pl-PL" sz="28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1978 – 1995</a:t>
            </a:r>
            <a:r>
              <a:rPr lang="pl-PL" sz="2800" dirty="0" smtClean="0">
                <a:latin typeface="Verdana" panose="020B0604030504040204" pitchFamily="34" charset="0"/>
                <a:ea typeface="Verdana" panose="020B0604030504040204" pitchFamily="34" charset="0"/>
              </a:rPr>
              <a:t>               U-120   -   realizacja </a:t>
            </a:r>
            <a:br>
              <a:rPr lang="pl-PL" sz="2800" dirty="0" smtClean="0">
                <a:latin typeface="Verdana" panose="020B0604030504040204" pitchFamily="34" charset="0"/>
                <a:ea typeface="Verdana" panose="020B0604030504040204" pitchFamily="34" charset="0"/>
              </a:rPr>
            </a:br>
            <a:r>
              <a:rPr lang="pl-PL" sz="2800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pl-PL" sz="2800" dirty="0" smtClean="0">
                <a:latin typeface="Verdana" panose="020B0604030504040204" pitchFamily="34" charset="0"/>
                <a:ea typeface="Verdana" panose="020B0604030504040204" pitchFamily="34" charset="0"/>
              </a:rPr>
              <a:t>                                  terapii neutronowej </a:t>
            </a:r>
            <a:endParaRPr lang="pl-PL" sz="28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5" name="Symbol zastępczy zawartości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8748" y="1656184"/>
            <a:ext cx="4231724" cy="3429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Rectangle 4"/>
          <p:cNvSpPr txBox="1">
            <a:spLocks noChangeArrowheads="1"/>
          </p:cNvSpPr>
          <p:nvPr/>
        </p:nvSpPr>
        <p:spPr bwMode="auto">
          <a:xfrm>
            <a:off x="468313" y="6524625"/>
            <a:ext cx="8208962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>
              <a:defRPr/>
            </a:pPr>
            <a:r>
              <a:rPr lang="pl-PL" sz="1100" kern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22/11/2018 Jacek </a:t>
            </a:r>
            <a:r>
              <a:rPr lang="pl-PL" sz="1100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Sulikowski                                                        IFJ PAN / Centrum Cyklotronowe Bronowice / Dział </a:t>
            </a:r>
            <a:r>
              <a:rPr lang="pl-PL" sz="1100" kern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Cyklotronu AIC-144</a:t>
            </a:r>
            <a:endParaRPr lang="pl-PL" sz="1100" kern="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7" name="pole tekstowe 6"/>
          <p:cNvSpPr txBox="1"/>
          <p:nvPr/>
        </p:nvSpPr>
        <p:spPr>
          <a:xfrm>
            <a:off x="678397" y="5320555"/>
            <a:ext cx="8244406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600" dirty="0" smtClean="0"/>
              <a:t>Widok</a:t>
            </a:r>
            <a:r>
              <a:rPr lang="pl-PL" dirty="0" smtClean="0"/>
              <a:t> </a:t>
            </a:r>
            <a:r>
              <a:rPr lang="pl-PL" sz="1600" dirty="0" smtClean="0"/>
              <a:t>stanowiska terapii neutronowej przy Cyklotronie U-120.</a:t>
            </a:r>
          </a:p>
          <a:p>
            <a:r>
              <a:rPr lang="pl-PL" sz="1600" dirty="0" smtClean="0"/>
              <a:t>W czasie 17 lat, na stanowisku naświetlono 504 pacjentów Centrum Onkologii w Krakowie.</a:t>
            </a:r>
            <a:endParaRPr lang="pl-PL" sz="1600" dirty="0"/>
          </a:p>
        </p:txBody>
      </p:sp>
      <p:pic>
        <p:nvPicPr>
          <p:cNvPr id="6" name="Obraz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989" y="1656184"/>
            <a:ext cx="4383759" cy="344215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966826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z="2800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r>
              <a:rPr lang="pl-PL" sz="28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zerwiec 1995    </a:t>
            </a:r>
            <a:r>
              <a:rPr lang="pl-PL" sz="2800" dirty="0" smtClean="0">
                <a:latin typeface="Verdana" panose="020B0604030504040204" pitchFamily="34" charset="0"/>
                <a:ea typeface="Verdana" panose="020B0604030504040204" pitchFamily="34" charset="0"/>
              </a:rPr>
              <a:t> zakończenie eksploatacji</a:t>
            </a:r>
            <a:br>
              <a:rPr lang="pl-PL" sz="2800" dirty="0" smtClean="0">
                <a:latin typeface="Verdana" panose="020B0604030504040204" pitchFamily="34" charset="0"/>
                <a:ea typeface="Verdana" panose="020B0604030504040204" pitchFamily="34" charset="0"/>
              </a:rPr>
            </a:br>
            <a:r>
              <a:rPr lang="pl-PL" sz="2800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pl-PL" sz="2800" dirty="0" smtClean="0">
                <a:latin typeface="Verdana" panose="020B0604030504040204" pitchFamily="34" charset="0"/>
                <a:ea typeface="Verdana" panose="020B0604030504040204" pitchFamily="34" charset="0"/>
              </a:rPr>
              <a:t>                                  Cyklotronu U-120</a:t>
            </a:r>
            <a:endParaRPr lang="pl-PL" sz="28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4" name="Symbol zastępczy zawartości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6322" y="1600200"/>
            <a:ext cx="7008556" cy="45307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Rectangle 4"/>
          <p:cNvSpPr txBox="1">
            <a:spLocks noChangeArrowheads="1"/>
          </p:cNvSpPr>
          <p:nvPr/>
        </p:nvSpPr>
        <p:spPr bwMode="auto">
          <a:xfrm>
            <a:off x="468313" y="6524625"/>
            <a:ext cx="8208962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>
              <a:defRPr/>
            </a:pPr>
            <a:r>
              <a:rPr lang="pl-PL" sz="1100" kern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22/11/2018 Jacek </a:t>
            </a:r>
            <a:r>
              <a:rPr lang="pl-PL" sz="1100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Sulikowski                                                        IFJ PAN / Centrum Cyklotronowe Bronowice / Dział </a:t>
            </a:r>
            <a:r>
              <a:rPr lang="pl-PL" sz="1100" kern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Cyklotronu AIC-144</a:t>
            </a:r>
            <a:endParaRPr lang="pl-PL" sz="1100" kern="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33684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4"/>
          <p:cNvSpPr>
            <a:spLocks noChangeArrowheads="1"/>
          </p:cNvSpPr>
          <p:nvPr/>
        </p:nvSpPr>
        <p:spPr bwMode="auto">
          <a:xfrm>
            <a:off x="2051050" y="476250"/>
            <a:ext cx="5184775" cy="757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/>
            <a:endParaRPr lang="pl-PL" sz="2000">
              <a:solidFill>
                <a:schemeClr val="tx2"/>
              </a:solidFill>
            </a:endParaRPr>
          </a:p>
        </p:txBody>
      </p:sp>
      <p:pic>
        <p:nvPicPr>
          <p:cNvPr id="6147" name="Picture 6" descr="pompa 034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84213" y="1628775"/>
            <a:ext cx="5072062" cy="380841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148" name="Text Box 8"/>
          <p:cNvSpPr txBox="1">
            <a:spLocks noChangeArrowheads="1"/>
          </p:cNvSpPr>
          <p:nvPr/>
        </p:nvSpPr>
        <p:spPr bwMode="auto">
          <a:xfrm>
            <a:off x="5940425" y="1916113"/>
            <a:ext cx="3024188" cy="477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l-PL" dirty="0" smtClean="0">
                <a:solidFill>
                  <a:srgbClr val="FF0000"/>
                </a:solidFill>
              </a:rPr>
              <a:t>1976-79</a:t>
            </a:r>
          </a:p>
          <a:p>
            <a:r>
              <a:rPr lang="pl-PL" sz="1600" dirty="0" smtClean="0"/>
              <a:t>Koncepcja i projekt nowego cyklotronu </a:t>
            </a:r>
          </a:p>
          <a:p>
            <a:endParaRPr lang="pl-PL" dirty="0" smtClean="0"/>
          </a:p>
          <a:p>
            <a:endParaRPr lang="pl-PL" dirty="0"/>
          </a:p>
          <a:p>
            <a:endParaRPr lang="pl-PL" dirty="0"/>
          </a:p>
          <a:p>
            <a:r>
              <a:rPr lang="pl-PL" dirty="0" smtClean="0">
                <a:solidFill>
                  <a:srgbClr val="FF0000"/>
                </a:solidFill>
              </a:rPr>
              <a:t>1980-87</a:t>
            </a:r>
            <a:endParaRPr lang="pl-PL" dirty="0">
              <a:solidFill>
                <a:srgbClr val="FF0000"/>
              </a:solidFill>
            </a:endParaRPr>
          </a:p>
          <a:p>
            <a:r>
              <a:rPr lang="pl-PL" sz="1600" dirty="0" smtClean="0"/>
              <a:t>Budowa i uruchomienie cyklotronu, akceleracja wiązki wewnętrznej</a:t>
            </a:r>
            <a:endParaRPr lang="pl-PL" sz="1600" b="1" dirty="0"/>
          </a:p>
          <a:p>
            <a:endParaRPr lang="pl-PL" sz="1400" dirty="0"/>
          </a:p>
          <a:p>
            <a:endParaRPr lang="pl-PL" sz="1400" dirty="0"/>
          </a:p>
          <a:p>
            <a:endParaRPr lang="pl-PL" sz="1400" dirty="0"/>
          </a:p>
          <a:p>
            <a:endParaRPr lang="pl-PL" sz="1400" dirty="0"/>
          </a:p>
          <a:p>
            <a:endParaRPr lang="pl-PL" sz="1400" dirty="0"/>
          </a:p>
          <a:p>
            <a:endParaRPr lang="pl-PL" sz="1400" dirty="0"/>
          </a:p>
          <a:p>
            <a:endParaRPr lang="pl-PL" sz="1400" dirty="0"/>
          </a:p>
          <a:p>
            <a:endParaRPr lang="pl-PL" sz="1400" dirty="0"/>
          </a:p>
          <a:p>
            <a:endParaRPr lang="pl-PL" sz="1200" dirty="0"/>
          </a:p>
        </p:txBody>
      </p:sp>
      <p:sp>
        <p:nvSpPr>
          <p:cNvPr id="6149" name="Text Box 7"/>
          <p:cNvSpPr txBox="1">
            <a:spLocks noChangeArrowheads="1"/>
          </p:cNvSpPr>
          <p:nvPr/>
        </p:nvSpPr>
        <p:spPr bwMode="auto">
          <a:xfrm>
            <a:off x="1476375" y="5589588"/>
            <a:ext cx="265113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/>
              <a:t> </a:t>
            </a:r>
          </a:p>
        </p:txBody>
      </p:sp>
      <p:sp>
        <p:nvSpPr>
          <p:cNvPr id="8" name="Rectangle 4"/>
          <p:cNvSpPr txBox="1">
            <a:spLocks noChangeArrowheads="1"/>
          </p:cNvSpPr>
          <p:nvPr/>
        </p:nvSpPr>
        <p:spPr bwMode="auto">
          <a:xfrm>
            <a:off x="468313" y="6524625"/>
            <a:ext cx="8208962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>
              <a:defRPr/>
            </a:pPr>
            <a:r>
              <a:rPr lang="pl-PL" sz="1100" kern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22/11/2018 Jacek </a:t>
            </a:r>
            <a:r>
              <a:rPr lang="pl-PL" sz="1100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Sulikowski                                                        IFJ PAN / Centrum Cyklotronowe Bronowice / Dział </a:t>
            </a:r>
            <a:r>
              <a:rPr lang="pl-PL" sz="1100" kern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Cyklotronu AIC-144</a:t>
            </a:r>
            <a:endParaRPr lang="pl-PL" sz="1100" kern="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6152" name="Text Box 7"/>
          <p:cNvSpPr txBox="1">
            <a:spLocks noChangeArrowheads="1"/>
          </p:cNvSpPr>
          <p:nvPr/>
        </p:nvSpPr>
        <p:spPr bwMode="auto">
          <a:xfrm>
            <a:off x="684213" y="37839"/>
            <a:ext cx="82804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pl-PL" sz="2800" dirty="0" smtClean="0">
                <a:solidFill>
                  <a:srgbClr val="FF0000"/>
                </a:solidFill>
                <a:ea typeface="Verdana" panose="020B0604030504040204" pitchFamily="34" charset="0"/>
                <a:cs typeface="Times New Roman" panose="02020603050405020304" pitchFamily="18" charset="0"/>
              </a:rPr>
              <a:t>1977 – 87                          </a:t>
            </a:r>
            <a:r>
              <a:rPr lang="pl-PL" sz="2800" dirty="0" smtClean="0">
                <a:ea typeface="Verdana" panose="020B0604030504040204" pitchFamily="34" charset="0"/>
                <a:cs typeface="Times New Roman" panose="02020603050405020304" pitchFamily="18" charset="0"/>
              </a:rPr>
              <a:t>Budowa nowego</a:t>
            </a:r>
          </a:p>
          <a:p>
            <a:pPr algn="ctr"/>
            <a:r>
              <a:rPr lang="pl-PL" sz="2800" dirty="0">
                <a:ea typeface="Verdan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pl-PL" sz="2800" dirty="0" smtClean="0">
                <a:ea typeface="Verdana" panose="020B0604030504040204" pitchFamily="34" charset="0"/>
                <a:cs typeface="Times New Roman" panose="02020603050405020304" pitchFamily="18" charset="0"/>
              </a:rPr>
              <a:t>                                   cyklotronu AIC-144</a:t>
            </a:r>
            <a:endParaRPr lang="pl-PL" sz="2800" dirty="0">
              <a:solidFill>
                <a:srgbClr val="FF0000"/>
              </a:solidFill>
              <a:ea typeface="Verdana" panose="020B060403050404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60" y="277813"/>
            <a:ext cx="8075240" cy="1143000"/>
          </a:xfrm>
        </p:spPr>
        <p:txBody>
          <a:bodyPr/>
          <a:lstStyle/>
          <a:p>
            <a:r>
              <a:rPr lang="pl-PL" sz="2800" dirty="0" smtClean="0">
                <a:solidFill>
                  <a:schemeClr val="accent6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1995 – 2000</a:t>
            </a:r>
            <a:r>
              <a:rPr lang="pl-PL" sz="28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                             Instalacja </a:t>
            </a:r>
            <a:br>
              <a:rPr lang="pl-PL" sz="28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</a:br>
            <a:r>
              <a:rPr lang="pl-PL" sz="28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pl-PL" sz="28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                                cyklotronu AIC-144</a:t>
            </a:r>
            <a:endParaRPr lang="pl-PL" sz="2800" dirty="0">
              <a:solidFill>
                <a:schemeClr val="accent6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4" name="Symbol zastępczy zawartości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670894"/>
            <a:ext cx="6040966" cy="398903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Rectangle 4"/>
          <p:cNvSpPr txBox="1">
            <a:spLocks noChangeArrowheads="1"/>
          </p:cNvSpPr>
          <p:nvPr/>
        </p:nvSpPr>
        <p:spPr bwMode="auto">
          <a:xfrm>
            <a:off x="468313" y="6524625"/>
            <a:ext cx="8208962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>
              <a:defRPr/>
            </a:pPr>
            <a:r>
              <a:rPr lang="pl-PL" sz="1100" kern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22/11/2018 Jacek </a:t>
            </a:r>
            <a:r>
              <a:rPr lang="pl-PL" sz="1100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Sulikowski                                                        IFJ PAN / Centrum Cyklotronowe Bronowice / Dział </a:t>
            </a:r>
            <a:r>
              <a:rPr lang="pl-PL" sz="1100" kern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Cyklotronu AIC-144</a:t>
            </a:r>
            <a:endParaRPr lang="pl-PL" sz="1100" kern="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7" name="pole tekstowe 6"/>
          <p:cNvSpPr txBox="1"/>
          <p:nvPr/>
        </p:nvSpPr>
        <p:spPr>
          <a:xfrm>
            <a:off x="299258" y="5915588"/>
            <a:ext cx="924020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800" dirty="0"/>
              <a:t>w</a:t>
            </a:r>
            <a:r>
              <a:rPr lang="pl-PL" sz="2800" dirty="0" smtClean="0"/>
              <a:t> hali po zdemontowanym cyklotronie U-120 </a:t>
            </a:r>
            <a:endParaRPr lang="pl-PL" sz="2800" dirty="0"/>
          </a:p>
        </p:txBody>
      </p:sp>
      <p:sp>
        <p:nvSpPr>
          <p:cNvPr id="3" name="pole tekstowe 2"/>
          <p:cNvSpPr txBox="1"/>
          <p:nvPr/>
        </p:nvSpPr>
        <p:spPr>
          <a:xfrm>
            <a:off x="6948264" y="2060848"/>
            <a:ext cx="219573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>
                <a:solidFill>
                  <a:srgbClr val="FF0000"/>
                </a:solidFill>
              </a:rPr>
              <a:t>1998 </a:t>
            </a:r>
            <a:r>
              <a:rPr lang="pl-PL" dirty="0" smtClean="0"/>
              <a:t>-</a:t>
            </a:r>
          </a:p>
          <a:p>
            <a:r>
              <a:rPr lang="pl-PL" sz="1600" dirty="0"/>
              <a:t>a</a:t>
            </a:r>
            <a:r>
              <a:rPr lang="pl-PL" sz="1600" dirty="0" smtClean="0"/>
              <a:t>kceleracja wiązki</a:t>
            </a:r>
          </a:p>
          <a:p>
            <a:r>
              <a:rPr lang="pl-PL" sz="1600" dirty="0"/>
              <a:t>w</a:t>
            </a:r>
            <a:r>
              <a:rPr lang="pl-PL" sz="1600" dirty="0" smtClean="0"/>
              <a:t>ewnętrznej</a:t>
            </a:r>
          </a:p>
          <a:p>
            <a:endParaRPr lang="pl-PL" dirty="0"/>
          </a:p>
          <a:p>
            <a:endParaRPr lang="pl-PL" dirty="0" smtClean="0"/>
          </a:p>
          <a:p>
            <a:r>
              <a:rPr lang="pl-PL" dirty="0" smtClean="0">
                <a:solidFill>
                  <a:srgbClr val="FF0000"/>
                </a:solidFill>
              </a:rPr>
              <a:t>2000 </a:t>
            </a:r>
            <a:r>
              <a:rPr lang="pl-PL" dirty="0" smtClean="0"/>
              <a:t>-</a:t>
            </a:r>
          </a:p>
          <a:p>
            <a:r>
              <a:rPr lang="pl-PL" sz="1600" dirty="0" smtClean="0"/>
              <a:t>Wyprowadzenie wiązki protonów z komory akceleracji cyklotronu</a:t>
            </a:r>
            <a:endParaRPr lang="pl-PL" sz="1600" dirty="0"/>
          </a:p>
        </p:txBody>
      </p:sp>
    </p:spTree>
    <p:extLst>
      <p:ext uri="{BB962C8B-B14F-4D97-AF65-F5344CB8AC3E}">
        <p14:creationId xmlns:p14="http://schemas.microsoft.com/office/powerpoint/2010/main" val="2683719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arstwy">
  <a:themeElements>
    <a:clrScheme name="Warstwy 6">
      <a:dk1>
        <a:srgbClr val="000000"/>
      </a:dk1>
      <a:lt1>
        <a:srgbClr val="FFFFE1"/>
      </a:lt1>
      <a:dk2>
        <a:srgbClr val="330033"/>
      </a:dk2>
      <a:lt2>
        <a:srgbClr val="330033"/>
      </a:lt2>
      <a:accent1>
        <a:srgbClr val="CCCC99"/>
      </a:accent1>
      <a:accent2>
        <a:srgbClr val="FF0000"/>
      </a:accent2>
      <a:accent3>
        <a:srgbClr val="FFFFEE"/>
      </a:accent3>
      <a:accent4>
        <a:srgbClr val="000000"/>
      </a:accent4>
      <a:accent5>
        <a:srgbClr val="E2E2CA"/>
      </a:accent5>
      <a:accent6>
        <a:srgbClr val="E70000"/>
      </a:accent6>
      <a:hlink>
        <a:srgbClr val="990033"/>
      </a:hlink>
      <a:folHlink>
        <a:srgbClr val="B2B2B2"/>
      </a:folHlink>
    </a:clrScheme>
    <a:fontScheme name="Warstwy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Warstwy 1">
        <a:dk1>
          <a:srgbClr val="993300"/>
        </a:dk1>
        <a:lt1>
          <a:srgbClr val="CCCCCC"/>
        </a:lt1>
        <a:dk2>
          <a:srgbClr val="000000"/>
        </a:dk2>
        <a:lt2>
          <a:srgbClr val="FFFFFF"/>
        </a:lt2>
        <a:accent1>
          <a:srgbClr val="576F2B"/>
        </a:accent1>
        <a:accent2>
          <a:srgbClr val="666699"/>
        </a:accent2>
        <a:accent3>
          <a:srgbClr val="AAAAAA"/>
        </a:accent3>
        <a:accent4>
          <a:srgbClr val="AEAEAE"/>
        </a:accent4>
        <a:accent5>
          <a:srgbClr val="B4BBAC"/>
        </a:accent5>
        <a:accent6>
          <a:srgbClr val="5C5C8A"/>
        </a:accent6>
        <a:hlink>
          <a:srgbClr val="99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arstwy 2">
        <a:dk1>
          <a:srgbClr val="993300"/>
        </a:dk1>
        <a:lt1>
          <a:srgbClr val="CCCCCC"/>
        </a:lt1>
        <a:dk2>
          <a:srgbClr val="330000"/>
        </a:dk2>
        <a:lt2>
          <a:srgbClr val="FFFFFF"/>
        </a:lt2>
        <a:accent1>
          <a:srgbClr val="996633"/>
        </a:accent1>
        <a:accent2>
          <a:srgbClr val="FF0000"/>
        </a:accent2>
        <a:accent3>
          <a:srgbClr val="ADAAAA"/>
        </a:accent3>
        <a:accent4>
          <a:srgbClr val="AEAEAE"/>
        </a:accent4>
        <a:accent5>
          <a:srgbClr val="CAB8AD"/>
        </a:accent5>
        <a:accent6>
          <a:srgbClr val="E70000"/>
        </a:accent6>
        <a:hlink>
          <a:srgbClr val="FF3300"/>
        </a:hlink>
        <a:folHlink>
          <a:srgbClr val="CC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arstwy 3">
        <a:dk1>
          <a:srgbClr val="79788A"/>
        </a:dk1>
        <a:lt1>
          <a:srgbClr val="FFFFFF"/>
        </a:lt1>
        <a:dk2>
          <a:srgbClr val="21203C"/>
        </a:dk2>
        <a:lt2>
          <a:srgbClr val="FFFFCC"/>
        </a:lt2>
        <a:accent1>
          <a:srgbClr val="476077"/>
        </a:accent1>
        <a:accent2>
          <a:srgbClr val="676C5A"/>
        </a:accent2>
        <a:accent3>
          <a:srgbClr val="ABABAF"/>
        </a:accent3>
        <a:accent4>
          <a:srgbClr val="DADADA"/>
        </a:accent4>
        <a:accent5>
          <a:srgbClr val="B1B6BD"/>
        </a:accent5>
        <a:accent6>
          <a:srgbClr val="5D6151"/>
        </a:accent6>
        <a:hlink>
          <a:srgbClr val="666699"/>
        </a:hlink>
        <a:folHlink>
          <a:srgbClr val="8CB0A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arstwy 4">
        <a:dk1>
          <a:srgbClr val="455B41"/>
        </a:dk1>
        <a:lt1>
          <a:srgbClr val="FFFFCC"/>
        </a:lt1>
        <a:dk2>
          <a:srgbClr val="79A994"/>
        </a:dk2>
        <a:lt2>
          <a:srgbClr val="FFFFCC"/>
        </a:lt2>
        <a:accent1>
          <a:srgbClr val="517087"/>
        </a:accent1>
        <a:accent2>
          <a:srgbClr val="666699"/>
        </a:accent2>
        <a:accent3>
          <a:srgbClr val="BED1C8"/>
        </a:accent3>
        <a:accent4>
          <a:srgbClr val="DADAAE"/>
        </a:accent4>
        <a:accent5>
          <a:srgbClr val="B3BBC3"/>
        </a:accent5>
        <a:accent6>
          <a:srgbClr val="5C5C8A"/>
        </a:accent6>
        <a:hlink>
          <a:srgbClr val="993300"/>
        </a:hlink>
        <a:folHlink>
          <a:srgbClr val="A4AF6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arstwy 5">
        <a:dk1>
          <a:srgbClr val="330000"/>
        </a:dk1>
        <a:lt1>
          <a:srgbClr val="FF9900"/>
        </a:lt1>
        <a:dk2>
          <a:srgbClr val="FFFFFF"/>
        </a:dk2>
        <a:lt2>
          <a:srgbClr val="8B3111"/>
        </a:lt2>
        <a:accent1>
          <a:srgbClr val="DD6D07"/>
        </a:accent1>
        <a:accent2>
          <a:srgbClr val="CC9900"/>
        </a:accent2>
        <a:accent3>
          <a:srgbClr val="FFCAAA"/>
        </a:accent3>
        <a:accent4>
          <a:srgbClr val="2A0000"/>
        </a:accent4>
        <a:accent5>
          <a:srgbClr val="EBBAAA"/>
        </a:accent5>
        <a:accent6>
          <a:srgbClr val="B98A00"/>
        </a:accent6>
        <a:hlink>
          <a:srgbClr val="CC330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arstwy 6">
        <a:dk1>
          <a:srgbClr val="000000"/>
        </a:dk1>
        <a:lt1>
          <a:srgbClr val="FFFFE1"/>
        </a:lt1>
        <a:dk2>
          <a:srgbClr val="330033"/>
        </a:dk2>
        <a:lt2>
          <a:srgbClr val="330033"/>
        </a:lt2>
        <a:accent1>
          <a:srgbClr val="CCCC99"/>
        </a:accent1>
        <a:accent2>
          <a:srgbClr val="FF0000"/>
        </a:accent2>
        <a:accent3>
          <a:srgbClr val="FFFFEE"/>
        </a:accent3>
        <a:accent4>
          <a:srgbClr val="000000"/>
        </a:accent4>
        <a:accent5>
          <a:srgbClr val="E2E2CA"/>
        </a:accent5>
        <a:accent6>
          <a:srgbClr val="E70000"/>
        </a:accent6>
        <a:hlink>
          <a:srgbClr val="9900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arstwy 7">
        <a:dk1>
          <a:srgbClr val="000000"/>
        </a:dk1>
        <a:lt1>
          <a:srgbClr val="FFFFFF"/>
        </a:lt1>
        <a:dk2>
          <a:srgbClr val="000000"/>
        </a:dk2>
        <a:lt2>
          <a:srgbClr val="891411"/>
        </a:lt2>
        <a:accent1>
          <a:srgbClr val="4F917E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B2C7C0"/>
        </a:accent5>
        <a:accent6>
          <a:srgbClr val="B98A00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arstwy 8">
        <a:dk1>
          <a:srgbClr val="000000"/>
        </a:dk1>
        <a:lt1>
          <a:srgbClr val="FFFFFF"/>
        </a:lt1>
        <a:dk2>
          <a:srgbClr val="CC0000"/>
        </a:dk2>
        <a:lt2>
          <a:srgbClr val="999966"/>
        </a:lt2>
        <a:accent1>
          <a:srgbClr val="CCCCCC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B9B95C"/>
        </a:accent6>
        <a:hlink>
          <a:srgbClr val="666699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arstwy 9">
        <a:dk1>
          <a:srgbClr val="000000"/>
        </a:dk1>
        <a:lt1>
          <a:srgbClr val="FFFFFF"/>
        </a:lt1>
        <a:dk2>
          <a:srgbClr val="FF0000"/>
        </a:dk2>
        <a:lt2>
          <a:srgbClr val="009999"/>
        </a:lt2>
        <a:accent1>
          <a:srgbClr val="C7B505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E0D7AA"/>
        </a:accent5>
        <a:accent6>
          <a:srgbClr val="E7E75C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arstwy 10">
        <a:dk1>
          <a:srgbClr val="000000"/>
        </a:dk1>
        <a:lt1>
          <a:srgbClr val="FFFFFF"/>
        </a:lt1>
        <a:dk2>
          <a:srgbClr val="660033"/>
        </a:dk2>
        <a:lt2>
          <a:srgbClr val="666699"/>
        </a:lt2>
        <a:accent1>
          <a:srgbClr val="95A3D1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C8CEE5"/>
        </a:accent5>
        <a:accent6>
          <a:srgbClr val="E7E75C"/>
        </a:accent6>
        <a:hlink>
          <a:srgbClr val="5A84D8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Profil">
  <a:themeElements>
    <a:clrScheme name="Profil 9">
      <a:dk1>
        <a:srgbClr val="000000"/>
      </a:dk1>
      <a:lt1>
        <a:srgbClr val="FFFFFF"/>
      </a:lt1>
      <a:dk2>
        <a:srgbClr val="000000"/>
      </a:dk2>
      <a:lt2>
        <a:srgbClr val="DDDDDD"/>
      </a:lt2>
      <a:accent1>
        <a:srgbClr val="A3B2C1"/>
      </a:accent1>
      <a:accent2>
        <a:srgbClr val="CC0000"/>
      </a:accent2>
      <a:accent3>
        <a:srgbClr val="FFFFFF"/>
      </a:accent3>
      <a:accent4>
        <a:srgbClr val="000000"/>
      </a:accent4>
      <a:accent5>
        <a:srgbClr val="CED5DD"/>
      </a:accent5>
      <a:accent6>
        <a:srgbClr val="B90000"/>
      </a:accent6>
      <a:hlink>
        <a:srgbClr val="336699"/>
      </a:hlink>
      <a:folHlink>
        <a:srgbClr val="003366"/>
      </a:folHlink>
    </a:clrScheme>
    <a:fontScheme name="2_Profil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rofil 1">
        <a:dk1>
          <a:srgbClr val="A50021"/>
        </a:dk1>
        <a:lt1>
          <a:srgbClr val="FFFFFF"/>
        </a:lt1>
        <a:dk2>
          <a:srgbClr val="800000"/>
        </a:dk2>
        <a:lt2>
          <a:srgbClr val="FFFFFF"/>
        </a:lt2>
        <a:accent1>
          <a:srgbClr val="FF9900"/>
        </a:accent1>
        <a:accent2>
          <a:srgbClr val="FF33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E72D00"/>
        </a:accent6>
        <a:hlink>
          <a:srgbClr val="FFFFCC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 2">
        <a:dk1>
          <a:srgbClr val="3C001E"/>
        </a:dk1>
        <a:lt1>
          <a:srgbClr val="FFFFFF"/>
        </a:lt1>
        <a:dk2>
          <a:srgbClr val="51072E"/>
        </a:dk2>
        <a:lt2>
          <a:srgbClr val="FFFFFF"/>
        </a:lt2>
        <a:accent1>
          <a:srgbClr val="89A38F"/>
        </a:accent1>
        <a:accent2>
          <a:srgbClr val="666699"/>
        </a:accent2>
        <a:accent3>
          <a:srgbClr val="B3AAAD"/>
        </a:accent3>
        <a:accent4>
          <a:srgbClr val="DADADA"/>
        </a:accent4>
        <a:accent5>
          <a:srgbClr val="C4CEC6"/>
        </a:accent5>
        <a:accent6>
          <a:srgbClr val="5C5C8A"/>
        </a:accent6>
        <a:hlink>
          <a:srgbClr val="80800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 3">
        <a:dk1>
          <a:srgbClr val="333333"/>
        </a:dk1>
        <a:lt1>
          <a:srgbClr val="FFFFFF"/>
        </a:lt1>
        <a:dk2>
          <a:srgbClr val="000000"/>
        </a:dk2>
        <a:lt2>
          <a:srgbClr val="FFFFFF"/>
        </a:lt2>
        <a:accent1>
          <a:srgbClr val="3399FF"/>
        </a:accent1>
        <a:accent2>
          <a:srgbClr val="CC0000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B90000"/>
        </a:accent6>
        <a:hlink>
          <a:srgbClr val="666699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 4">
        <a:dk1>
          <a:srgbClr val="4B3D1B"/>
        </a:dk1>
        <a:lt1>
          <a:srgbClr val="FFFFFF"/>
        </a:lt1>
        <a:dk2>
          <a:srgbClr val="330000"/>
        </a:dk2>
        <a:lt2>
          <a:srgbClr val="FFFFFF"/>
        </a:lt2>
        <a:accent1>
          <a:srgbClr val="CC9900"/>
        </a:accent1>
        <a:accent2>
          <a:srgbClr val="CC6600"/>
        </a:accent2>
        <a:accent3>
          <a:srgbClr val="ADAA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6666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 5">
        <a:dk1>
          <a:srgbClr val="006666"/>
        </a:dk1>
        <a:lt1>
          <a:srgbClr val="FFFFFF"/>
        </a:lt1>
        <a:dk2>
          <a:srgbClr val="003366"/>
        </a:dk2>
        <a:lt2>
          <a:srgbClr val="FFFFFF"/>
        </a:lt2>
        <a:accent1>
          <a:srgbClr val="0099CC"/>
        </a:accent1>
        <a:accent2>
          <a:srgbClr val="6666FF"/>
        </a:accent2>
        <a:accent3>
          <a:srgbClr val="AAADB8"/>
        </a:accent3>
        <a:accent4>
          <a:srgbClr val="DADADA"/>
        </a:accent4>
        <a:accent5>
          <a:srgbClr val="AACAE2"/>
        </a:accent5>
        <a:accent6>
          <a:srgbClr val="5C5CE7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 6">
        <a:dk1>
          <a:srgbClr val="003366"/>
        </a:dk1>
        <a:lt1>
          <a:srgbClr val="FFFFFF"/>
        </a:lt1>
        <a:dk2>
          <a:srgbClr val="006666"/>
        </a:dk2>
        <a:lt2>
          <a:srgbClr val="FFFFFF"/>
        </a:lt2>
        <a:accent1>
          <a:srgbClr val="6699FF"/>
        </a:accent1>
        <a:accent2>
          <a:srgbClr val="00CCFF"/>
        </a:accent2>
        <a:accent3>
          <a:srgbClr val="AAB8B8"/>
        </a:accent3>
        <a:accent4>
          <a:srgbClr val="DADADA"/>
        </a:accent4>
        <a:accent5>
          <a:srgbClr val="B8CAFF"/>
        </a:accent5>
        <a:accent6>
          <a:srgbClr val="00B9E7"/>
        </a:accent6>
        <a:hlink>
          <a:srgbClr val="FFFFCC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 7">
        <a:dk1>
          <a:srgbClr val="000000"/>
        </a:dk1>
        <a:lt1>
          <a:srgbClr val="619CB1"/>
        </a:lt1>
        <a:dk2>
          <a:srgbClr val="FFFFFF"/>
        </a:dk2>
        <a:lt2>
          <a:srgbClr val="4E899E"/>
        </a:lt2>
        <a:accent1>
          <a:srgbClr val="FFCC00"/>
        </a:accent1>
        <a:accent2>
          <a:srgbClr val="B6523E"/>
        </a:accent2>
        <a:accent3>
          <a:srgbClr val="B7CBD5"/>
        </a:accent3>
        <a:accent4>
          <a:srgbClr val="000000"/>
        </a:accent4>
        <a:accent5>
          <a:srgbClr val="FFE2AA"/>
        </a:accent5>
        <a:accent6>
          <a:srgbClr val="A54937"/>
        </a:accent6>
        <a:hlink>
          <a:srgbClr val="99CC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fil 8">
        <a:dk1>
          <a:srgbClr val="598600"/>
        </a:dk1>
        <a:lt1>
          <a:srgbClr val="FFFFFF"/>
        </a:lt1>
        <a:dk2>
          <a:srgbClr val="336600"/>
        </a:dk2>
        <a:lt2>
          <a:srgbClr val="FFFFFF"/>
        </a:lt2>
        <a:accent1>
          <a:srgbClr val="33CC33"/>
        </a:accent1>
        <a:accent2>
          <a:srgbClr val="99CC00"/>
        </a:accent2>
        <a:accent3>
          <a:srgbClr val="ADB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FFCC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A3B2C1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CED5DD"/>
        </a:accent5>
        <a:accent6>
          <a:srgbClr val="B90000"/>
        </a:accent6>
        <a:hlink>
          <a:srgbClr val="336699"/>
        </a:hlink>
        <a:folHlink>
          <a:srgbClr val="0033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Profile</Template>
  <TotalTime>3941</TotalTime>
  <Words>1359</Words>
  <Application>Microsoft Office PowerPoint</Application>
  <PresentationFormat>Pokaz na ekranie (4:3)</PresentationFormat>
  <Paragraphs>238</Paragraphs>
  <Slides>25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5</vt:i4>
      </vt:variant>
      <vt:variant>
        <vt:lpstr>Motyw</vt:lpstr>
      </vt:variant>
      <vt:variant>
        <vt:i4>2</vt:i4>
      </vt:variant>
      <vt:variant>
        <vt:lpstr>Tytuły slajdów</vt:lpstr>
      </vt:variant>
      <vt:variant>
        <vt:i4>25</vt:i4>
      </vt:variant>
    </vt:vector>
  </HeadingPairs>
  <TitlesOfParts>
    <vt:vector size="32" baseType="lpstr">
      <vt:lpstr>Arial</vt:lpstr>
      <vt:lpstr>Arial Unicode MS</vt:lpstr>
      <vt:lpstr>Times New Roman</vt:lpstr>
      <vt:lpstr>Verdana</vt:lpstr>
      <vt:lpstr>Wingdings</vt:lpstr>
      <vt:lpstr>Warstwy</vt:lpstr>
      <vt:lpstr>2_Profil</vt:lpstr>
      <vt:lpstr>22.11.1958  –  22.11.2018                                      60-lecie otwarcia Cyklotronu U-120     </vt:lpstr>
      <vt:lpstr>1957-58                 Instalacja Cyklotronu                                                    U-120</vt:lpstr>
      <vt:lpstr>22.11.1958                        otwarcie Cyklotronu  U-120</vt:lpstr>
      <vt:lpstr>1963 - 68                             Widok pulpitu                 sterowniczego Cyklotronu U-120 </vt:lpstr>
      <vt:lpstr>1970                           Uruchomienie II hali             eksperymentalnej Cyklotronu U-120 </vt:lpstr>
      <vt:lpstr>1978 – 1995               U-120   -   realizacja                                     terapii neutronowej </vt:lpstr>
      <vt:lpstr>czerwiec 1995     zakończenie eksploatacji                                    Cyklotronu U-120</vt:lpstr>
      <vt:lpstr>Prezentacja programu PowerPoint</vt:lpstr>
      <vt:lpstr>1995 – 2000                              Instalacja                                    cyklotronu AIC-144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2011 – 15                     Cyklotron AIC-144                       realizacja terapii protonowej</vt:lpstr>
      <vt:lpstr>2016 – 20                   Cyklotron AIC-144                    urządzeniem rezerwowym dla               realizacji terapii protonowej oka</vt:lpstr>
      <vt:lpstr>2016 – 18                         Wykorzystanie                                 Cyklotronu  AIC-144  </vt:lpstr>
      <vt:lpstr>2016 – 18                         Wykorzystanie                                 Cyklotronu  AIC-144 </vt:lpstr>
      <vt:lpstr>2016 – 18                         Wykorzystanie                                 Cyklotronu  AIC-144 </vt:lpstr>
      <vt:lpstr>2016 – 18                         Wykorzystanie                                 Cyklotronu  AIC-144 </vt:lpstr>
      <vt:lpstr>2016 – 18                      Cyklotron  AIC-144</vt:lpstr>
      <vt:lpstr>2012 – 18            Cyklotron Proteus  C-235</vt:lpstr>
      <vt:lpstr>2012 – 18            Cyklotron Proteus  C-235</vt:lpstr>
    </vt:vector>
  </TitlesOfParts>
  <Company>Instytut Fizyki Jądrowej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60-lecie otwarcia cyklotronu U-120</dc:title>
  <dc:creator>Krzysztof Daniel</dc:creator>
  <cp:lastModifiedBy>Iwona Świerblewska</cp:lastModifiedBy>
  <cp:revision>268</cp:revision>
  <dcterms:created xsi:type="dcterms:W3CDTF">2011-02-28T08:45:47Z</dcterms:created>
  <dcterms:modified xsi:type="dcterms:W3CDTF">2019-01-30T12:24:29Z</dcterms:modified>
</cp:coreProperties>
</file>