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  <p:sldMasterId id="2147483907" r:id="rId2"/>
  </p:sldMasterIdLst>
  <p:sldIdLst>
    <p:sldId id="256" r:id="rId3"/>
    <p:sldId id="287" r:id="rId4"/>
    <p:sldId id="288" r:id="rId5"/>
    <p:sldId id="292" r:id="rId6"/>
    <p:sldId id="289" r:id="rId7"/>
    <p:sldId id="290" r:id="rId8"/>
    <p:sldId id="291" r:id="rId9"/>
    <p:sldId id="270" r:id="rId10"/>
    <p:sldId id="293" r:id="rId11"/>
    <p:sldId id="271" r:id="rId12"/>
    <p:sldId id="282" r:id="rId13"/>
    <p:sldId id="283" r:id="rId14"/>
    <p:sldId id="286" r:id="rId15"/>
    <p:sldId id="279" r:id="rId16"/>
    <p:sldId id="281" r:id="rId17"/>
    <p:sldId id="275" r:id="rId18"/>
    <p:sldId id="294" r:id="rId19"/>
    <p:sldId id="298" r:id="rId20"/>
    <p:sldId id="295" r:id="rId21"/>
    <p:sldId id="303" r:id="rId22"/>
    <p:sldId id="304" r:id="rId23"/>
    <p:sldId id="305" r:id="rId24"/>
    <p:sldId id="296" r:id="rId25"/>
    <p:sldId id="297" r:id="rId26"/>
    <p:sldId id="299" r:id="rId27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ek Sulikowski" initials="JS" lastIdx="1" clrIdx="0">
    <p:extLst>
      <p:ext uri="{19B8F6BF-5375-455C-9EA6-DF929625EA0E}">
        <p15:presenceInfo xmlns:p15="http://schemas.microsoft.com/office/powerpoint/2012/main" userId="df54b52cb5d735b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3" autoAdjust="0"/>
    <p:restoredTop sz="94660"/>
  </p:normalViewPr>
  <p:slideViewPr>
    <p:cSldViewPr>
      <p:cViewPr varScale="1">
        <p:scale>
          <a:sx n="115" d="100"/>
          <a:sy n="115" d="100"/>
        </p:scale>
        <p:origin x="9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5T11:12:46.478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l-PL" sz="2400"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</p:grpSp>
      <p:sp>
        <p:nvSpPr>
          <p:cNvPr id="5735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5735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8BA8C-8D6A-41F5-9094-1B7987564D95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6DBE5-2A1B-40B4-8281-0FA27072F4D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4F00E-01B9-42D1-8D00-CD622E6303A4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89993-CA0D-4544-8AED-5BF4EA9C92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A28EC-54CA-4266-B8E9-4BE0402B4FF4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332DC-466F-4117-AFA0-C7B9C43672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391BF-A3ED-4455-9B37-686E6AB108E2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25DD8-11F5-4DC0-BE25-D84E6ED72DC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3D03F-C64B-4A39-959F-EE9B7E7A77E6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CC0A-348D-4F61-B625-C3047788D70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l-PL" sz="2400">
              <a:latin typeface="Times New Roman" pitchFamily="18" charset="0"/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CB24F-8598-4B64-8923-6F5B4BA1302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FBB43-98A9-411F-BFD5-F97DAA006B0C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9C706-856E-4FD7-A907-0EF0111361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C7491-DC7E-4F42-8E28-468D5A7A644D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FC173-ABE5-4FBC-8CA9-6091249399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EF24A-B72F-4A23-A2A5-912C0A8CED41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8A039-1C41-4CEC-AEDD-CF1E3030E88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DC858-2F04-4086-8F86-8FB333B554C5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D1066-D4F1-4A29-8465-1DE2E5BF58B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029DC-CAF1-44B3-B1E4-42EE6DD62D96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83CBE-B1E0-4C80-AC6A-F903B2EF234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72AB6-0884-402D-A534-5D58074F64A0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116E4-D178-44DC-A4AD-840ACA0FE8A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C8527-9B17-49FC-B03A-06F93A0BA9B9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AD9EF-56C5-431F-917B-21B3B9841F2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98F68-624F-45EA-9015-FB452EE61BF6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3D956-B03A-432B-8EC6-CA9E3A7FA67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5632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pl-PL" sz="2400"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5632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pl-PL" sz="2400">
                  <a:latin typeface="Times New Roman" pitchFamily="18" charset="0"/>
                </a:endParaRPr>
              </a:p>
            </p:txBody>
          </p:sp>
          <p:sp>
            <p:nvSpPr>
              <p:cNvPr id="5632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l-PL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>
              <a:defRPr/>
            </a:pPr>
            <a:fld id="{F9BCAD5E-68B0-4B6F-8A70-CE58F8E5A158}" type="datetimeFigureOut">
              <a:rPr lang="pl-PL"/>
              <a:pPr>
                <a:defRPr/>
              </a:pPr>
              <a:t>30.01.2019</a:t>
            </a:fld>
            <a:endParaRPr lang="pl-PL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>
              <a:defRPr/>
            </a:pPr>
            <a:fld id="{7864C56C-F59B-4CDD-9BCF-85500D61229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63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098" r:id="rId2"/>
    <p:sldLayoutId id="2147484097" r:id="rId3"/>
    <p:sldLayoutId id="2147484096" r:id="rId4"/>
    <p:sldLayoutId id="2147484095" r:id="rId5"/>
    <p:sldLayoutId id="2147484094" r:id="rId6"/>
    <p:sldLayoutId id="2147484093" r:id="rId7"/>
    <p:sldLayoutId id="2147484092" r:id="rId8"/>
    <p:sldLayoutId id="2147484091" r:id="rId9"/>
    <p:sldLayoutId id="2147484090" r:id="rId10"/>
    <p:sldLayoutId id="2147484089" r:id="rId11"/>
    <p:sldLayoutId id="2147484088" r:id="rId12"/>
    <p:sldLayoutId id="2147484087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83CF33-5033-488B-9389-8B5D50B052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Arial" charset="0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Arial" charset="0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Arial" charset="0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Arial" charset="0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Arial" charset="0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60648"/>
            <a:ext cx="8281987" cy="1152128"/>
          </a:xfrm>
        </p:spPr>
        <p:txBody>
          <a:bodyPr anchor="b"/>
          <a:lstStyle/>
          <a:p>
            <a:pPr algn="ctr" eaLnBrk="1" hangingPunct="1"/>
            <a:r>
              <a:rPr lang="pl-PL" sz="3600" dirty="0" smtClean="0">
                <a:solidFill>
                  <a:srgbClr val="FF0000"/>
                </a:solidFill>
              </a:rPr>
              <a:t>22.11.1958  –  22.11.2018</a:t>
            </a:r>
            <a:r>
              <a:rPr lang="pl-PL" sz="3600" dirty="0" smtClean="0"/>
              <a:t>                                      60-lecie otwarcia Cyklotronu U-120     </a:t>
            </a:r>
            <a:endParaRPr lang="pl-PL" sz="3600" dirty="0" smtClean="0">
              <a:solidFill>
                <a:srgbClr val="FF0000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28378"/>
            <a:ext cx="7560840" cy="496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1835150" y="549275"/>
            <a:ext cx="51847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l-PL" sz="2000">
              <a:solidFill>
                <a:schemeClr val="tx2"/>
              </a:solidFill>
            </a:endParaRPr>
          </a:p>
        </p:txBody>
      </p:sp>
      <p:sp>
        <p:nvSpPr>
          <p:cNvPr id="7171" name="Text Box 9"/>
          <p:cNvSpPr txBox="1">
            <a:spLocks noChangeArrowheads="1"/>
          </p:cNvSpPr>
          <p:nvPr/>
        </p:nvSpPr>
        <p:spPr bwMode="auto">
          <a:xfrm>
            <a:off x="4211638" y="1557338"/>
            <a:ext cx="4535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             </a:t>
            </a:r>
            <a:r>
              <a:rPr lang="pl-PL" sz="1600">
                <a:latin typeface="Arial" charset="0"/>
              </a:rPr>
              <a:t>      </a:t>
            </a:r>
            <a:endParaRPr lang="pl-PL" sz="1400">
              <a:latin typeface="Arial Unicode MS" pitchFamily="34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4" name="Rectangle 4"/>
          <p:cNvSpPr txBox="1">
            <a:spLocks noChangeArrowheads="1"/>
          </p:cNvSpPr>
          <p:nvPr/>
        </p:nvSpPr>
        <p:spPr bwMode="auto">
          <a:xfrm>
            <a:off x="468313" y="100089"/>
            <a:ext cx="8656377" cy="116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sz="2800" dirty="0">
                <a:solidFill>
                  <a:schemeClr val="accent6"/>
                </a:solidFill>
              </a:rPr>
              <a:t>2006 – 2009    </a:t>
            </a:r>
            <a:r>
              <a:rPr lang="pl-PL" sz="2800" dirty="0" smtClean="0">
                <a:solidFill>
                  <a:schemeClr val="accent6"/>
                </a:solidFill>
              </a:rPr>
              <a:t>        </a:t>
            </a:r>
            <a:r>
              <a:rPr lang="pl-PL" sz="2800" dirty="0">
                <a:solidFill>
                  <a:schemeClr val="tx2"/>
                </a:solidFill>
              </a:rPr>
              <a:t>Dostosowanie cyklotronu</a:t>
            </a:r>
          </a:p>
          <a:p>
            <a:pPr algn="ctr"/>
            <a:r>
              <a:rPr lang="pl-PL" sz="2800" dirty="0">
                <a:solidFill>
                  <a:schemeClr val="tx2"/>
                </a:solidFill>
              </a:rPr>
              <a:t>          </a:t>
            </a:r>
            <a:r>
              <a:rPr lang="pl-PL" sz="2800" dirty="0" smtClean="0">
                <a:solidFill>
                  <a:schemeClr val="tx2"/>
                </a:solidFill>
              </a:rPr>
              <a:t>     AIC-144 </a:t>
            </a:r>
            <a:r>
              <a:rPr lang="pl-PL" sz="2800" dirty="0">
                <a:solidFill>
                  <a:schemeClr val="tx2"/>
                </a:solidFill>
              </a:rPr>
              <a:t>do potrzeb radioterapii oka  </a:t>
            </a:r>
          </a:p>
        </p:txBody>
      </p:sp>
      <p:pic>
        <p:nvPicPr>
          <p:cNvPr id="7175" name="Picture 12" descr="Dyr5"/>
          <p:cNvPicPr>
            <a:picLocks noChangeAspect="1" noChangeArrowheads="1"/>
          </p:cNvPicPr>
          <p:nvPr/>
        </p:nvPicPr>
        <p:blipFill>
          <a:blip r:embed="rId2" cstate="print"/>
          <a:srcRect l="28543" t="4575" r="6831" b="32433"/>
          <a:stretch>
            <a:fillRect/>
          </a:stretch>
        </p:blipFill>
        <p:spPr bwMode="auto">
          <a:xfrm>
            <a:off x="5651500" y="1628775"/>
            <a:ext cx="3097213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13"/>
          <p:cNvSpPr txBox="1">
            <a:spLocks noChangeArrowheads="1"/>
          </p:cNvSpPr>
          <p:nvPr/>
        </p:nvSpPr>
        <p:spPr bwMode="auto">
          <a:xfrm>
            <a:off x="6875463" y="3716338"/>
            <a:ext cx="1536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/>
              <a:t>Grzegorz Polok</a:t>
            </a:r>
          </a:p>
        </p:txBody>
      </p:sp>
      <p:sp>
        <p:nvSpPr>
          <p:cNvPr id="7177" name="Prostokąt 10"/>
          <p:cNvSpPr>
            <a:spLocks noChangeArrowheads="1"/>
          </p:cNvSpPr>
          <p:nvPr/>
        </p:nvSpPr>
        <p:spPr bwMode="auto">
          <a:xfrm>
            <a:off x="611188" y="1773238"/>
            <a:ext cx="5473700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 smtClean="0">
                <a:solidFill>
                  <a:srgbClr val="FF0000"/>
                </a:solidFill>
              </a:rPr>
              <a:t>2004</a:t>
            </a:r>
            <a:r>
              <a:rPr lang="pl-PL" sz="1600" dirty="0" smtClean="0"/>
              <a:t> –  doprowadzenie wiązki protonów 45 </a:t>
            </a:r>
            <a:r>
              <a:rPr lang="pl-PL" sz="1600" dirty="0" err="1" smtClean="0"/>
              <a:t>MeV</a:t>
            </a:r>
            <a:r>
              <a:rPr lang="pl-PL" sz="1600" dirty="0" smtClean="0"/>
              <a:t> do</a:t>
            </a:r>
          </a:p>
          <a:p>
            <a:r>
              <a:rPr lang="pl-PL" sz="1600" dirty="0"/>
              <a:t> </a:t>
            </a:r>
            <a:r>
              <a:rPr lang="pl-PL" sz="1600" dirty="0" smtClean="0"/>
              <a:t>        stanowiska terapii protonowej melanomy oka</a:t>
            </a:r>
          </a:p>
          <a:p>
            <a:endParaRPr lang="pl-PL" sz="1600" dirty="0"/>
          </a:p>
          <a:p>
            <a:r>
              <a:rPr lang="pl-PL" sz="1600" dirty="0" smtClean="0">
                <a:solidFill>
                  <a:srgbClr val="FF0000"/>
                </a:solidFill>
              </a:rPr>
              <a:t>2005</a:t>
            </a:r>
            <a:r>
              <a:rPr lang="pl-PL" sz="1600" dirty="0" smtClean="0"/>
              <a:t> – uzyskanie na stanowisku terapii wiązki</a:t>
            </a:r>
          </a:p>
          <a:p>
            <a:r>
              <a:rPr lang="pl-PL" sz="1600" dirty="0"/>
              <a:t> </a:t>
            </a:r>
            <a:r>
              <a:rPr lang="pl-PL" sz="1600" dirty="0" smtClean="0"/>
              <a:t>           protonów 56 </a:t>
            </a:r>
            <a:r>
              <a:rPr lang="pl-PL" sz="1600" dirty="0" err="1" smtClean="0"/>
              <a:t>MeV</a:t>
            </a:r>
            <a:endParaRPr lang="pl-PL" sz="1600" dirty="0"/>
          </a:p>
          <a:p>
            <a:endParaRPr lang="pl-PL" sz="1600" dirty="0"/>
          </a:p>
          <a:p>
            <a:r>
              <a:rPr lang="pl-PL" sz="1600" dirty="0" smtClean="0"/>
              <a:t> </a:t>
            </a:r>
            <a:r>
              <a:rPr lang="pl-PL" sz="1600" b="1" u="sng" dirty="0"/>
              <a:t>Do terapii oka potrzebna energia  60 </a:t>
            </a:r>
            <a:r>
              <a:rPr lang="pl-PL" sz="1600" b="1" u="sng" dirty="0" err="1"/>
              <a:t>MeV</a:t>
            </a:r>
            <a:endParaRPr lang="pl-PL" sz="1600" b="1" u="sng" dirty="0"/>
          </a:p>
          <a:p>
            <a:endParaRPr lang="pl-PL" sz="1600" dirty="0"/>
          </a:p>
          <a:p>
            <a:r>
              <a:rPr lang="pl-PL" sz="1600" dirty="0" smtClean="0">
                <a:solidFill>
                  <a:srgbClr val="FF0000"/>
                </a:solidFill>
              </a:rPr>
              <a:t>2005</a:t>
            </a:r>
            <a:r>
              <a:rPr lang="pl-PL" sz="1600" dirty="0" smtClean="0"/>
              <a:t> - prof</a:t>
            </a:r>
            <a:r>
              <a:rPr lang="pl-PL" sz="1600" dirty="0"/>
              <a:t>. Marek  </a:t>
            </a:r>
            <a:r>
              <a:rPr lang="pl-PL" sz="1600" dirty="0" err="1"/>
              <a:t>Jeżabek</a:t>
            </a:r>
            <a:r>
              <a:rPr lang="pl-PL" sz="1600" dirty="0"/>
              <a:t> – decyzja o </a:t>
            </a:r>
            <a:endParaRPr lang="pl-PL" sz="1600" dirty="0" smtClean="0"/>
          </a:p>
          <a:p>
            <a:r>
              <a:rPr lang="pl-PL" sz="1600" dirty="0"/>
              <a:t> </a:t>
            </a:r>
            <a:r>
              <a:rPr lang="pl-PL" sz="1600" dirty="0" smtClean="0"/>
              <a:t>         przystosowaniu cyklotronu AIC-144 </a:t>
            </a:r>
            <a:r>
              <a:rPr lang="pl-PL" sz="1600" dirty="0"/>
              <a:t>do </a:t>
            </a:r>
            <a:endParaRPr lang="pl-PL" sz="1600" dirty="0" smtClean="0"/>
          </a:p>
          <a:p>
            <a:r>
              <a:rPr lang="pl-PL" sz="1600" dirty="0"/>
              <a:t> </a:t>
            </a:r>
            <a:r>
              <a:rPr lang="pl-PL" sz="1600" dirty="0" smtClean="0"/>
              <a:t>         celów </a:t>
            </a:r>
            <a:r>
              <a:rPr lang="pl-PL" sz="1600" dirty="0"/>
              <a:t>radioterapii </a:t>
            </a:r>
            <a:r>
              <a:rPr lang="pl-PL" sz="1600" dirty="0" smtClean="0"/>
              <a:t>oka   </a:t>
            </a:r>
            <a:endParaRPr lang="pl-PL" sz="1600" dirty="0"/>
          </a:p>
          <a:p>
            <a:endParaRPr lang="pl-PL" sz="1400" dirty="0">
              <a:latin typeface="Arial" charset="0"/>
            </a:endParaRPr>
          </a:p>
          <a:p>
            <a:endParaRPr lang="pl-PL" sz="1400" dirty="0"/>
          </a:p>
          <a:p>
            <a:r>
              <a:rPr lang="pl-PL" sz="1400" dirty="0"/>
              <a:t>Zespołem kierowali:</a:t>
            </a:r>
          </a:p>
          <a:p>
            <a:endParaRPr lang="pl-PL" sz="1400" dirty="0"/>
          </a:p>
          <a:p>
            <a:r>
              <a:rPr lang="pl-PL" sz="1400" dirty="0"/>
              <a:t>Grzegorz  Polok – z-ca dyr. ds. technicznych</a:t>
            </a:r>
          </a:p>
          <a:p>
            <a:endParaRPr lang="pl-PL" sz="1400" dirty="0"/>
          </a:p>
          <a:p>
            <a:r>
              <a:rPr lang="pl-PL" sz="1400" dirty="0"/>
              <a:t>Jacek  Sulikowski – kierownik Działu</a:t>
            </a:r>
          </a:p>
          <a:p>
            <a:endParaRPr lang="pl-PL" sz="1400" dirty="0"/>
          </a:p>
          <a:p>
            <a:r>
              <a:rPr lang="pl-PL" sz="1400" dirty="0"/>
              <a:t>Konrad  Guguła – z-ca kierownika</a:t>
            </a:r>
          </a:p>
        </p:txBody>
      </p:sp>
      <p:sp>
        <p:nvSpPr>
          <p:cNvPr id="7178" name="Text Box 13"/>
          <p:cNvSpPr txBox="1">
            <a:spLocks noChangeArrowheads="1"/>
          </p:cNvSpPr>
          <p:nvPr/>
        </p:nvSpPr>
        <p:spPr bwMode="auto">
          <a:xfrm>
            <a:off x="5940425" y="6308725"/>
            <a:ext cx="2955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1400"/>
              <a:t> </a:t>
            </a:r>
            <a:r>
              <a:rPr lang="pl-PL" sz="1400">
                <a:latin typeface="Arial" charset="0"/>
              </a:rPr>
              <a:t>Jacek Sulikowski,  Konrad Guguła</a:t>
            </a:r>
          </a:p>
        </p:txBody>
      </p:sp>
      <p:pic>
        <p:nvPicPr>
          <p:cNvPr id="7179" name="Picture 15" descr="C:\Users\User\Desktop\IMG_02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4005263"/>
            <a:ext cx="309721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835150" y="549275"/>
            <a:ext cx="51847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l-PL" sz="2000">
              <a:solidFill>
                <a:schemeClr val="tx2"/>
              </a:solidFill>
            </a:endParaRPr>
          </a:p>
        </p:txBody>
      </p:sp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4211638" y="1557338"/>
            <a:ext cx="4535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             </a:t>
            </a:r>
            <a:r>
              <a:rPr lang="pl-PL" sz="1600">
                <a:latin typeface="Arial" charset="0"/>
              </a:rPr>
              <a:t>      </a:t>
            </a:r>
            <a:endParaRPr lang="pl-PL" sz="1400">
              <a:latin typeface="Arial Unicode MS" pitchFamily="34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8" name="Rectangle 4"/>
          <p:cNvSpPr txBox="1">
            <a:spLocks noChangeArrowheads="1"/>
          </p:cNvSpPr>
          <p:nvPr/>
        </p:nvSpPr>
        <p:spPr bwMode="auto">
          <a:xfrm>
            <a:off x="468313" y="298450"/>
            <a:ext cx="8424167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sz="2800" dirty="0">
                <a:solidFill>
                  <a:schemeClr val="accent6"/>
                </a:solidFill>
              </a:rPr>
              <a:t>2006 </a:t>
            </a:r>
            <a:r>
              <a:rPr lang="pl-PL" sz="2800" dirty="0" smtClean="0">
                <a:solidFill>
                  <a:schemeClr val="accent6"/>
                </a:solidFill>
              </a:rPr>
              <a:t>– 2009           </a:t>
            </a:r>
            <a:r>
              <a:rPr lang="pl-PL" sz="2800" dirty="0" smtClean="0">
                <a:solidFill>
                  <a:schemeClr val="tx2"/>
                </a:solidFill>
              </a:rPr>
              <a:t>Dostosowanie cyklotronu</a:t>
            </a:r>
          </a:p>
          <a:p>
            <a:pPr algn="ctr"/>
            <a:r>
              <a:rPr lang="pl-PL" sz="2800" dirty="0">
                <a:solidFill>
                  <a:schemeClr val="tx2"/>
                </a:solidFill>
              </a:rPr>
              <a:t> </a:t>
            </a:r>
            <a:r>
              <a:rPr lang="pl-PL" sz="2800" dirty="0" smtClean="0">
                <a:solidFill>
                  <a:schemeClr val="tx2"/>
                </a:solidFill>
              </a:rPr>
              <a:t>             AIC-144 do </a:t>
            </a:r>
            <a:r>
              <a:rPr lang="pl-PL" sz="2800" dirty="0">
                <a:solidFill>
                  <a:schemeClr val="tx2"/>
                </a:solidFill>
              </a:rPr>
              <a:t>potrzeb radioterapii oka  </a:t>
            </a:r>
          </a:p>
        </p:txBody>
      </p:sp>
      <p:sp>
        <p:nvSpPr>
          <p:cNvPr id="8199" name="Prostokąt 10"/>
          <p:cNvSpPr>
            <a:spLocks noChangeArrowheads="1"/>
          </p:cNvSpPr>
          <p:nvPr/>
        </p:nvSpPr>
        <p:spPr bwMode="auto">
          <a:xfrm>
            <a:off x="755650" y="1700213"/>
            <a:ext cx="5040313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2000" dirty="0" smtClean="0">
              <a:solidFill>
                <a:schemeClr val="accent6"/>
              </a:solidFill>
            </a:endParaRPr>
          </a:p>
          <a:p>
            <a:endParaRPr lang="pl-PL" sz="1400" dirty="0" smtClean="0"/>
          </a:p>
          <a:p>
            <a:pPr>
              <a:buFontTx/>
              <a:buChar char="-"/>
            </a:pPr>
            <a:r>
              <a:rPr lang="pl-PL" sz="1400" dirty="0" smtClean="0"/>
              <a:t>  </a:t>
            </a:r>
            <a:r>
              <a:rPr lang="pl-PL" sz="1400" dirty="0"/>
              <a:t>optymalizacja  nastaw parametrów  cyklotronu: </a:t>
            </a:r>
          </a:p>
          <a:p>
            <a:r>
              <a:rPr lang="pl-PL" sz="1400" dirty="0"/>
              <a:t>   K. Guguła, K. Daniel,  </a:t>
            </a:r>
          </a:p>
          <a:p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przebudowa  traktu  </a:t>
            </a:r>
            <a:r>
              <a:rPr lang="pl-PL" sz="1400" dirty="0" err="1"/>
              <a:t>jonowodów</a:t>
            </a:r>
            <a:r>
              <a:rPr lang="pl-PL" sz="1400" dirty="0"/>
              <a:t>:</a:t>
            </a:r>
          </a:p>
          <a:p>
            <a:r>
              <a:rPr lang="pl-PL" sz="1400" dirty="0"/>
              <a:t>   W. Pyzioł, R. Grzybek, J. Molęda</a:t>
            </a:r>
          </a:p>
          <a:p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rewitalizacja  systemu  w.cz.  cyklotronu</a:t>
            </a:r>
          </a:p>
          <a:p>
            <a:r>
              <a:rPr lang="pl-PL" sz="1400" dirty="0"/>
              <a:t>   generator, układ rezonansowy, lampy mocy:</a:t>
            </a:r>
          </a:p>
          <a:p>
            <a:r>
              <a:rPr lang="pl-PL" sz="1400" dirty="0"/>
              <a:t>   B. Lipka, J. Sulikowski, R. Cieślik</a:t>
            </a:r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usprawnienie  sterowania  systemami  cyklotronu:</a:t>
            </a:r>
          </a:p>
          <a:p>
            <a:r>
              <a:rPr lang="pl-PL" sz="1400" dirty="0"/>
              <a:t>    K. Daniel, </a:t>
            </a:r>
            <a:r>
              <a:rPr lang="pl-PL" sz="1400" dirty="0">
                <a:latin typeface="Arial" charset="0"/>
              </a:rPr>
              <a:t>G</a:t>
            </a:r>
            <a:r>
              <a:rPr lang="pl-PL" sz="1400" dirty="0"/>
              <a:t>. Janik, T. Norys, M. Ruszel, B. </a:t>
            </a:r>
            <a:r>
              <a:rPr lang="pl-PL" sz="1400" dirty="0" err="1"/>
              <a:t>Sałach</a:t>
            </a:r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wymiana systemu próżniowego:</a:t>
            </a:r>
          </a:p>
          <a:p>
            <a:r>
              <a:rPr lang="pl-PL" sz="1400" dirty="0"/>
              <a:t>   K. Guguła, A. Sroka, R. </a:t>
            </a:r>
            <a:r>
              <a:rPr lang="pl-PL" sz="1400" dirty="0" err="1"/>
              <a:t>Tarczoń</a:t>
            </a:r>
            <a:endParaRPr lang="pl-PL" sz="1400" dirty="0"/>
          </a:p>
          <a:p>
            <a:endParaRPr lang="pl-PL" sz="1400" dirty="0"/>
          </a:p>
          <a:p>
            <a:endParaRPr lang="pl-PL" sz="1400" dirty="0"/>
          </a:p>
        </p:txBody>
      </p:sp>
      <p:pic>
        <p:nvPicPr>
          <p:cNvPr id="8200" name="Picture 12" descr="Praca3"/>
          <p:cNvPicPr>
            <a:picLocks noChangeAspect="1" noChangeArrowheads="1"/>
          </p:cNvPicPr>
          <p:nvPr/>
        </p:nvPicPr>
        <p:blipFill>
          <a:blip r:embed="rId2" cstate="print"/>
          <a:srcRect l="13913" t="19357" r="2966"/>
          <a:stretch>
            <a:fillRect/>
          </a:stretch>
        </p:blipFill>
        <p:spPr bwMode="auto">
          <a:xfrm>
            <a:off x="6659563" y="1628775"/>
            <a:ext cx="21510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1" descr="IMG_1853"/>
          <p:cNvPicPr>
            <a:picLocks noChangeAspect="1" noChangeArrowheads="1"/>
          </p:cNvPicPr>
          <p:nvPr/>
        </p:nvPicPr>
        <p:blipFill>
          <a:blip r:embed="rId3" cstate="print"/>
          <a:srcRect l="17511" b="21222"/>
          <a:stretch>
            <a:fillRect/>
          </a:stretch>
        </p:blipFill>
        <p:spPr bwMode="auto">
          <a:xfrm>
            <a:off x="6659563" y="3213100"/>
            <a:ext cx="2160587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3" descr="Praca7"/>
          <p:cNvPicPr>
            <a:picLocks noChangeAspect="1" noChangeArrowheads="1"/>
          </p:cNvPicPr>
          <p:nvPr/>
        </p:nvPicPr>
        <p:blipFill>
          <a:blip r:embed="rId4" cstate="print"/>
          <a:srcRect l="22801" t="17557" r="24561" b="22815"/>
          <a:stretch>
            <a:fillRect/>
          </a:stretch>
        </p:blipFill>
        <p:spPr bwMode="auto">
          <a:xfrm>
            <a:off x="6659563" y="4791075"/>
            <a:ext cx="2160587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1835150" y="549275"/>
            <a:ext cx="51847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l-PL" sz="2000">
              <a:solidFill>
                <a:schemeClr val="tx2"/>
              </a:solidFill>
            </a:endParaRPr>
          </a:p>
        </p:txBody>
      </p:sp>
      <p:sp>
        <p:nvSpPr>
          <p:cNvPr id="9219" name="Text Box 9"/>
          <p:cNvSpPr txBox="1">
            <a:spLocks noChangeArrowheads="1"/>
          </p:cNvSpPr>
          <p:nvPr/>
        </p:nvSpPr>
        <p:spPr bwMode="auto">
          <a:xfrm>
            <a:off x="4211638" y="1557338"/>
            <a:ext cx="45354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/>
              <a:t>             </a:t>
            </a:r>
            <a:r>
              <a:rPr lang="pl-PL" sz="1600">
                <a:latin typeface="Arial" charset="0"/>
              </a:rPr>
              <a:t>      </a:t>
            </a:r>
            <a:endParaRPr lang="pl-PL" sz="1400">
              <a:latin typeface="Arial Unicode MS" pitchFamily="34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222" name="Rectangle 4"/>
          <p:cNvSpPr txBox="1">
            <a:spLocks noChangeArrowheads="1"/>
          </p:cNvSpPr>
          <p:nvPr/>
        </p:nvSpPr>
        <p:spPr bwMode="auto">
          <a:xfrm>
            <a:off x="523300" y="274349"/>
            <a:ext cx="8369179" cy="92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sz="2800" dirty="0">
                <a:solidFill>
                  <a:schemeClr val="accent6"/>
                </a:solidFill>
              </a:rPr>
              <a:t>2006 – 2009   </a:t>
            </a:r>
            <a:r>
              <a:rPr lang="pl-PL" sz="2800" dirty="0" smtClean="0">
                <a:solidFill>
                  <a:schemeClr val="accent6"/>
                </a:solidFill>
              </a:rPr>
              <a:t>        </a:t>
            </a:r>
            <a:r>
              <a:rPr lang="pl-PL" sz="2800" dirty="0">
                <a:solidFill>
                  <a:schemeClr val="tx2"/>
                </a:solidFill>
              </a:rPr>
              <a:t>Dostosowanie cyklotronu</a:t>
            </a:r>
          </a:p>
          <a:p>
            <a:pPr algn="ctr"/>
            <a:r>
              <a:rPr lang="pl-PL" sz="2800" dirty="0">
                <a:solidFill>
                  <a:schemeClr val="tx2"/>
                </a:solidFill>
              </a:rPr>
              <a:t>          </a:t>
            </a:r>
            <a:r>
              <a:rPr lang="pl-PL" sz="2800" dirty="0" smtClean="0">
                <a:solidFill>
                  <a:schemeClr val="tx2"/>
                </a:solidFill>
              </a:rPr>
              <a:t>    AIC-144 </a:t>
            </a:r>
            <a:r>
              <a:rPr lang="pl-PL" sz="2800" dirty="0">
                <a:solidFill>
                  <a:schemeClr val="tx2"/>
                </a:solidFill>
              </a:rPr>
              <a:t>do potrzeb radioterapii oka  </a:t>
            </a:r>
          </a:p>
        </p:txBody>
      </p:sp>
      <p:sp>
        <p:nvSpPr>
          <p:cNvPr id="9223" name="Prostokąt 10"/>
          <p:cNvSpPr>
            <a:spLocks noChangeArrowheads="1"/>
          </p:cNvSpPr>
          <p:nvPr/>
        </p:nvSpPr>
        <p:spPr bwMode="auto">
          <a:xfrm>
            <a:off x="827088" y="1557338"/>
            <a:ext cx="5040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dirty="0" smtClean="0">
                <a:solidFill>
                  <a:schemeClr val="accent6"/>
                </a:solidFill>
              </a:rPr>
              <a:t> </a:t>
            </a:r>
            <a:endParaRPr lang="pl-PL" sz="2000" dirty="0">
              <a:solidFill>
                <a:schemeClr val="accent6"/>
              </a:solidFill>
            </a:endParaRPr>
          </a:p>
        </p:txBody>
      </p:sp>
      <p:sp>
        <p:nvSpPr>
          <p:cNvPr id="9224" name="pole tekstowe 9"/>
          <p:cNvSpPr txBox="1">
            <a:spLocks noChangeArrowheads="1"/>
          </p:cNvSpPr>
          <p:nvPr/>
        </p:nvSpPr>
        <p:spPr bwMode="auto">
          <a:xfrm>
            <a:off x="827088" y="2038350"/>
            <a:ext cx="6335712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dirty="0"/>
              <a:t>-  opracowanie i zbudowanie układu pomiaru i stabilizacji</a:t>
            </a:r>
          </a:p>
          <a:p>
            <a:r>
              <a:rPr lang="pl-PL" sz="1400" dirty="0"/>
              <a:t>   temperatury wody chłodzącej cyklotron:</a:t>
            </a:r>
          </a:p>
          <a:p>
            <a:r>
              <a:rPr lang="pl-PL" sz="1400" dirty="0"/>
              <a:t>   B. Lipka, G. Janik, J. Sulikowski</a:t>
            </a:r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projekt i realizacja całkowicie nowego systemu podającego</a:t>
            </a:r>
          </a:p>
          <a:p>
            <a:r>
              <a:rPr lang="pl-PL" sz="1400" dirty="0"/>
              <a:t>   wodór do źródła jonów:</a:t>
            </a:r>
          </a:p>
          <a:p>
            <a:r>
              <a:rPr lang="pl-PL" sz="1400" dirty="0"/>
              <a:t>   K. Guguła, A. Sroka</a:t>
            </a:r>
          </a:p>
          <a:p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wykonanie nowego układu zasilającego napięciem 60 </a:t>
            </a:r>
            <a:r>
              <a:rPr lang="pl-PL" sz="1400" dirty="0" err="1"/>
              <a:t>kV</a:t>
            </a:r>
            <a:endParaRPr lang="pl-PL" sz="1400" dirty="0"/>
          </a:p>
          <a:p>
            <a:r>
              <a:rPr lang="pl-PL" sz="1400" dirty="0"/>
              <a:t>   deflektory umożliwiające wyprowadzenie wiązki z cyklotronu:</a:t>
            </a:r>
          </a:p>
          <a:p>
            <a:r>
              <a:rPr lang="pl-PL" sz="1400" dirty="0"/>
              <a:t>   J. Sulikowski, B. Lipka, M. Ruszel</a:t>
            </a:r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pomiar i stabilizacja położenia komory akceleracji względem </a:t>
            </a:r>
          </a:p>
          <a:p>
            <a:r>
              <a:rPr lang="pl-PL" sz="1400" dirty="0"/>
              <a:t>   nabiegunnika magnesu głównego:</a:t>
            </a:r>
          </a:p>
          <a:p>
            <a:r>
              <a:rPr lang="pl-PL" sz="1400" dirty="0"/>
              <a:t>   J. Sulikowski, G. Janik, R. Grzybek, J. Molęda</a:t>
            </a:r>
          </a:p>
          <a:p>
            <a:r>
              <a:rPr lang="pl-PL" sz="1400" dirty="0"/>
              <a:t> </a:t>
            </a:r>
            <a:endParaRPr lang="pl-PL" dirty="0"/>
          </a:p>
        </p:txBody>
      </p:sp>
      <p:pic>
        <p:nvPicPr>
          <p:cNvPr id="9225" name="Picture 12" descr="Praca2"/>
          <p:cNvPicPr>
            <a:picLocks noChangeAspect="1" noChangeArrowheads="1"/>
          </p:cNvPicPr>
          <p:nvPr/>
        </p:nvPicPr>
        <p:blipFill>
          <a:blip r:embed="rId2" cstate="print"/>
          <a:srcRect l="25139" t="9323" r="14757" b="29240"/>
          <a:stretch>
            <a:fillRect/>
          </a:stretch>
        </p:blipFill>
        <p:spPr bwMode="auto">
          <a:xfrm>
            <a:off x="6732588" y="1700213"/>
            <a:ext cx="20161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6" descr="Praca10"/>
          <p:cNvPicPr>
            <a:picLocks noChangeAspect="1" noChangeArrowheads="1"/>
          </p:cNvPicPr>
          <p:nvPr/>
        </p:nvPicPr>
        <p:blipFill>
          <a:blip r:embed="rId3" cstate="print"/>
          <a:srcRect l="39113" t="29088" r="33682" b="39630"/>
          <a:stretch>
            <a:fillRect/>
          </a:stretch>
        </p:blipFill>
        <p:spPr bwMode="auto">
          <a:xfrm>
            <a:off x="6732588" y="3275013"/>
            <a:ext cx="2016125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4" descr="Praca1"/>
          <p:cNvPicPr>
            <a:picLocks noChangeAspect="1" noChangeArrowheads="1"/>
          </p:cNvPicPr>
          <p:nvPr/>
        </p:nvPicPr>
        <p:blipFill>
          <a:blip r:embed="rId4" cstate="print"/>
          <a:srcRect t="13835" b="21567"/>
          <a:stretch>
            <a:fillRect/>
          </a:stretch>
        </p:blipFill>
        <p:spPr bwMode="auto">
          <a:xfrm>
            <a:off x="6732588" y="5046663"/>
            <a:ext cx="2016125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 txBox="1">
            <a:spLocks noChangeArrowheads="1"/>
          </p:cNvSpPr>
          <p:nvPr/>
        </p:nvSpPr>
        <p:spPr bwMode="auto">
          <a:xfrm>
            <a:off x="395536" y="260350"/>
            <a:ext cx="864096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pl-PL" sz="2800" dirty="0">
                <a:solidFill>
                  <a:schemeClr val="accent6"/>
                </a:solidFill>
              </a:rPr>
              <a:t>2006 – 2009 </a:t>
            </a:r>
            <a:r>
              <a:rPr lang="pl-PL" sz="2800" dirty="0" smtClean="0">
                <a:solidFill>
                  <a:schemeClr val="accent6"/>
                </a:solidFill>
              </a:rPr>
              <a:t>           </a:t>
            </a:r>
            <a:r>
              <a:rPr lang="pl-PL" sz="2800" dirty="0">
                <a:solidFill>
                  <a:schemeClr val="tx2"/>
                </a:solidFill>
              </a:rPr>
              <a:t>Dostosowanie cyklotronu</a:t>
            </a:r>
          </a:p>
          <a:p>
            <a:pPr algn="ctr"/>
            <a:r>
              <a:rPr lang="pl-PL" sz="2800" dirty="0">
                <a:solidFill>
                  <a:schemeClr val="tx2"/>
                </a:solidFill>
              </a:rPr>
              <a:t>          </a:t>
            </a:r>
            <a:r>
              <a:rPr lang="pl-PL" sz="2800" dirty="0" smtClean="0">
                <a:solidFill>
                  <a:schemeClr val="tx2"/>
                </a:solidFill>
              </a:rPr>
              <a:t>     AIC-144 </a:t>
            </a:r>
            <a:r>
              <a:rPr lang="pl-PL" sz="2800" dirty="0">
                <a:solidFill>
                  <a:schemeClr val="tx2"/>
                </a:solidFill>
              </a:rPr>
              <a:t>do potrzeb radioterapii oka  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45" name="Prostokąt 10"/>
          <p:cNvSpPr>
            <a:spLocks noChangeArrowheads="1"/>
          </p:cNvSpPr>
          <p:nvPr/>
        </p:nvSpPr>
        <p:spPr bwMode="auto">
          <a:xfrm>
            <a:off x="827088" y="1557338"/>
            <a:ext cx="50403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000" dirty="0" smtClean="0">
                <a:solidFill>
                  <a:schemeClr val="accent6"/>
                </a:solidFill>
              </a:rPr>
              <a:t> </a:t>
            </a:r>
            <a:endParaRPr lang="pl-PL" sz="2000" dirty="0">
              <a:solidFill>
                <a:schemeClr val="accent6"/>
              </a:solidFill>
            </a:endParaRPr>
          </a:p>
        </p:txBody>
      </p:sp>
      <p:sp>
        <p:nvSpPr>
          <p:cNvPr id="10246" name="Prostokąt 5"/>
          <p:cNvSpPr>
            <a:spLocks noChangeArrowheads="1"/>
          </p:cNvSpPr>
          <p:nvPr/>
        </p:nvSpPr>
        <p:spPr bwMode="auto">
          <a:xfrm>
            <a:off x="755650" y="2060575"/>
            <a:ext cx="58864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400"/>
          </a:p>
          <a:p>
            <a:r>
              <a:rPr lang="pl-PL" sz="1400"/>
              <a:t>-  wymiana 20-tu zasilaczy cyklotronu i traktu wiązki:</a:t>
            </a:r>
          </a:p>
          <a:p>
            <a:r>
              <a:rPr lang="pl-PL" sz="1400"/>
              <a:t>   G. Janik, M. Ruszel, B. Sałach, T. Norys</a:t>
            </a:r>
          </a:p>
          <a:p>
            <a:endParaRPr lang="pl-PL" sz="1400"/>
          </a:p>
          <a:p>
            <a:endParaRPr lang="pl-PL" sz="1400"/>
          </a:p>
          <a:p>
            <a:endParaRPr lang="pl-PL" sz="1400"/>
          </a:p>
        </p:txBody>
      </p:sp>
      <p:sp>
        <p:nvSpPr>
          <p:cNvPr id="10247" name="Prostokąt 6"/>
          <p:cNvSpPr>
            <a:spLocks noChangeArrowheads="1"/>
          </p:cNvSpPr>
          <p:nvPr/>
        </p:nvSpPr>
        <p:spPr bwMode="auto">
          <a:xfrm>
            <a:off x="755650" y="2924175"/>
            <a:ext cx="61928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400" dirty="0"/>
          </a:p>
          <a:p>
            <a:r>
              <a:rPr lang="pl-PL" sz="1400" dirty="0"/>
              <a:t>-  projekt i realizacja napędu do wstawiania tarczy rozpraszającej:</a:t>
            </a:r>
          </a:p>
          <a:p>
            <a:r>
              <a:rPr lang="pl-PL" sz="1400" dirty="0"/>
              <a:t>   W. Pyzioł, R. Grzybek </a:t>
            </a:r>
          </a:p>
          <a:p>
            <a:pPr>
              <a:buFontTx/>
              <a:buChar char="-"/>
            </a:pPr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zmiana sposobu chłodzenia źródło jonów:</a:t>
            </a:r>
          </a:p>
          <a:p>
            <a:r>
              <a:rPr lang="pl-PL" sz="1400" dirty="0"/>
              <a:t>   R. </a:t>
            </a:r>
            <a:r>
              <a:rPr lang="pl-PL" sz="1400" dirty="0" err="1"/>
              <a:t>Tarczoń</a:t>
            </a:r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pPr>
              <a:buFontTx/>
              <a:buChar char="-"/>
            </a:pPr>
            <a:r>
              <a:rPr lang="pl-PL" sz="1400" dirty="0"/>
              <a:t>  BHP, ochrona dozymetryczna, dokumentacja, </a:t>
            </a:r>
            <a:r>
              <a:rPr lang="pl-PL" sz="1400" dirty="0" smtClean="0"/>
              <a:t>zaopatrzenie:</a:t>
            </a:r>
            <a:endParaRPr lang="pl-PL" sz="1400" dirty="0"/>
          </a:p>
          <a:p>
            <a:r>
              <a:rPr lang="pl-PL" sz="1400" dirty="0"/>
              <a:t>   L. Włodek</a:t>
            </a:r>
          </a:p>
          <a:p>
            <a:endParaRPr lang="pl-PL" sz="1400" dirty="0"/>
          </a:p>
        </p:txBody>
      </p:sp>
      <p:pic>
        <p:nvPicPr>
          <p:cNvPr id="10248" name="Picture 9" descr="Praca4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</a:blip>
          <a:srcRect l="35760" t="35179" r="39043" b="33932"/>
          <a:stretch>
            <a:fillRect/>
          </a:stretch>
        </p:blipFill>
        <p:spPr bwMode="auto">
          <a:xfrm>
            <a:off x="6875463" y="4868863"/>
            <a:ext cx="1801812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1" descr="Praca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3357563"/>
            <a:ext cx="18002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2" descr="Praca14"/>
          <p:cNvPicPr>
            <a:picLocks noChangeAspect="1" noChangeArrowheads="1"/>
          </p:cNvPicPr>
          <p:nvPr/>
        </p:nvPicPr>
        <p:blipFill>
          <a:blip r:embed="rId4" cstate="print"/>
          <a:srcRect l="12828" t="13538" r="28117" b="25209"/>
          <a:stretch>
            <a:fillRect/>
          </a:stretch>
        </p:blipFill>
        <p:spPr bwMode="auto">
          <a:xfrm>
            <a:off x="6875463" y="1773238"/>
            <a:ext cx="18002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Dubna K2"/>
          <p:cNvPicPr>
            <a:picLocks noChangeAspect="1" noChangeArrowheads="1"/>
          </p:cNvPicPr>
          <p:nvPr/>
        </p:nvPicPr>
        <p:blipFill>
          <a:blip r:embed="rId2" cstate="print"/>
          <a:srcRect l="3737" r="6538" b="4579"/>
          <a:stretch>
            <a:fillRect/>
          </a:stretch>
        </p:blipFill>
        <p:spPr bwMode="auto">
          <a:xfrm>
            <a:off x="4643438" y="1700213"/>
            <a:ext cx="42497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9"/>
          <p:cNvSpPr>
            <a:spLocks noChangeArrowheads="1"/>
          </p:cNvSpPr>
          <p:nvPr/>
        </p:nvSpPr>
        <p:spPr bwMode="auto">
          <a:xfrm>
            <a:off x="1763713" y="692150"/>
            <a:ext cx="51847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l-PL" sz="2000">
              <a:solidFill>
                <a:schemeClr val="tx2"/>
              </a:solidFill>
            </a:endParaRP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 flipH="1">
            <a:off x="684213" y="1916113"/>
            <a:ext cx="40322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dirty="0" smtClean="0"/>
          </a:p>
          <a:p>
            <a:r>
              <a:rPr lang="pl-PL" sz="1600" dirty="0" smtClean="0"/>
              <a:t>Prace </a:t>
            </a:r>
            <a:r>
              <a:rPr lang="pl-PL" sz="1600" dirty="0"/>
              <a:t>nad optymalizacją parametrów pola magnetycznego w komorze akceleracji  i opracowanie systemu wyprowadzenia wiązki na zewnątrz</a:t>
            </a:r>
          </a:p>
          <a:p>
            <a:r>
              <a:rPr lang="pl-PL" sz="1600" dirty="0"/>
              <a:t>cyklotronu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539552" y="333375"/>
            <a:ext cx="842493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chemeClr val="accent6"/>
                </a:solidFill>
              </a:rPr>
              <a:t>2007 – </a:t>
            </a:r>
            <a:r>
              <a:rPr lang="pl-PL" sz="2800" dirty="0" smtClean="0">
                <a:solidFill>
                  <a:schemeClr val="accent6"/>
                </a:solidFill>
              </a:rPr>
              <a:t>2009                 </a:t>
            </a:r>
            <a:r>
              <a:rPr lang="pl-PL" sz="2000" dirty="0" smtClean="0"/>
              <a:t>Współpraca </a:t>
            </a:r>
            <a:r>
              <a:rPr lang="pl-PL" sz="2000" dirty="0"/>
              <a:t>ze </a:t>
            </a:r>
            <a:r>
              <a:rPr lang="pl-PL" sz="2000" dirty="0" smtClean="0"/>
              <a:t>Zjednoczonym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             Instytutem </a:t>
            </a:r>
            <a:r>
              <a:rPr lang="pl-PL" sz="2000" dirty="0"/>
              <a:t>Badań Jądrowych w Dubnej (Rosja) </a:t>
            </a:r>
            <a:r>
              <a:rPr lang="pl-PL" sz="2000" dirty="0" smtClean="0"/>
              <a:t>przy</a:t>
            </a:r>
          </a:p>
          <a:p>
            <a:r>
              <a:rPr lang="pl-PL" sz="2000" dirty="0"/>
              <a:t> </a:t>
            </a:r>
            <a:r>
              <a:rPr lang="pl-PL" sz="2000" dirty="0" smtClean="0"/>
              <a:t>   </a:t>
            </a:r>
            <a:r>
              <a:rPr lang="pl-PL" sz="2000" dirty="0"/>
              <a:t>wyprowadzaniu medycznej wiązki protonów o energii 60 </a:t>
            </a:r>
            <a:r>
              <a:rPr lang="pl-PL" sz="2000" dirty="0" err="1"/>
              <a:t>MeV</a:t>
            </a:r>
            <a:endParaRPr lang="pl-PL" sz="2000" dirty="0"/>
          </a:p>
        </p:txBody>
      </p:sp>
      <p:pic>
        <p:nvPicPr>
          <p:cNvPr id="11273" name="Picture 11" descr="Samsonow"/>
          <p:cNvPicPr>
            <a:picLocks noChangeAspect="1" noChangeArrowheads="1"/>
          </p:cNvPicPr>
          <p:nvPr/>
        </p:nvPicPr>
        <p:blipFill>
          <a:blip r:embed="rId3" cstate="print"/>
          <a:srcRect b="18672"/>
          <a:stretch>
            <a:fillRect/>
          </a:stretch>
        </p:blipFill>
        <p:spPr bwMode="auto">
          <a:xfrm>
            <a:off x="900113" y="4076700"/>
            <a:ext cx="2592387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12"/>
          <p:cNvSpPr txBox="1">
            <a:spLocks noChangeArrowheads="1"/>
          </p:cNvSpPr>
          <p:nvPr/>
        </p:nvSpPr>
        <p:spPr bwMode="auto">
          <a:xfrm>
            <a:off x="3563938" y="5949950"/>
            <a:ext cx="2068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rial" charset="0"/>
              </a:rPr>
              <a:t>   N. A. Morozow</a:t>
            </a:r>
            <a:r>
              <a:rPr lang="pl-PL"/>
              <a:t> </a:t>
            </a:r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900113" y="594995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latin typeface="Arial" charset="0"/>
              </a:rPr>
              <a:t>   E. W. Samsonow</a:t>
            </a:r>
          </a:p>
        </p:txBody>
      </p:sp>
      <p:pic>
        <p:nvPicPr>
          <p:cNvPr id="11276" name="Picture 15" descr="Morozow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005263"/>
            <a:ext cx="2303462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5003800" y="4652963"/>
            <a:ext cx="3960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Lipiec, październik 2010</a:t>
            </a:r>
          </a:p>
          <a:p>
            <a:endParaRPr lang="pl-PL" sz="1400" dirty="0"/>
          </a:p>
          <a:p>
            <a:r>
              <a:rPr lang="pl-PL" sz="1600" dirty="0"/>
              <a:t>Przeprowadzenie  dwóch</a:t>
            </a:r>
          </a:p>
          <a:p>
            <a:r>
              <a:rPr lang="pl-PL" sz="1600" dirty="0"/>
              <a:t>udanych sesji próbnej terapii </a:t>
            </a:r>
            <a:r>
              <a:rPr lang="pl-PL" sz="1600" dirty="0" err="1"/>
              <a:t>hadronowej</a:t>
            </a:r>
            <a:endParaRPr lang="pl-PL" sz="1600" dirty="0"/>
          </a:p>
        </p:txBody>
      </p:sp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2051050" y="692150"/>
            <a:ext cx="51847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l-PL" sz="2000">
              <a:solidFill>
                <a:schemeClr val="tx2"/>
              </a:solidFill>
            </a:endParaRPr>
          </a:p>
        </p:txBody>
      </p:sp>
      <p:pic>
        <p:nvPicPr>
          <p:cNvPr id="12292" name="Picture 9" descr="FotelWycię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500438"/>
            <a:ext cx="3600450" cy="2520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5076825" y="1916113"/>
            <a:ext cx="36718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>
                <a:solidFill>
                  <a:srgbClr val="FF0000"/>
                </a:solidFill>
              </a:rPr>
              <a:t>6 czerwiec 2008</a:t>
            </a:r>
          </a:p>
          <a:p>
            <a:endParaRPr lang="pl-PL" dirty="0"/>
          </a:p>
          <a:p>
            <a:r>
              <a:rPr lang="pl-PL" sz="1600" dirty="0"/>
              <a:t>Dostarczenie wiązki protonów o energii 60 </a:t>
            </a:r>
            <a:r>
              <a:rPr lang="pl-PL" sz="1600" dirty="0" err="1"/>
              <a:t>MeV</a:t>
            </a:r>
            <a:r>
              <a:rPr lang="pl-PL" sz="1600" dirty="0"/>
              <a:t> </a:t>
            </a:r>
          </a:p>
        </p:txBody>
      </p:sp>
      <p:sp>
        <p:nvSpPr>
          <p:cNvPr id="12294" name="Text Box 7"/>
          <p:cNvSpPr txBox="1">
            <a:spLocks noChangeArrowheads="1"/>
          </p:cNvSpPr>
          <p:nvPr/>
        </p:nvSpPr>
        <p:spPr bwMode="auto">
          <a:xfrm>
            <a:off x="827088" y="2250553"/>
            <a:ext cx="20161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 dirty="0" smtClean="0"/>
              <a:t>Obraz wiązki na tarczy luminescencyjnej</a:t>
            </a:r>
            <a:endParaRPr lang="pl-PL" sz="1600" dirty="0"/>
          </a:p>
        </p:txBody>
      </p:sp>
      <p:sp>
        <p:nvSpPr>
          <p:cNvPr id="12295" name="AutoShape 14"/>
          <p:cNvSpPr>
            <a:spLocks noChangeArrowheads="1"/>
          </p:cNvSpPr>
          <p:nvPr/>
        </p:nvSpPr>
        <p:spPr bwMode="auto">
          <a:xfrm>
            <a:off x="3563938" y="2708275"/>
            <a:ext cx="215900" cy="1081088"/>
          </a:xfrm>
          <a:prstGeom prst="downArrow">
            <a:avLst>
              <a:gd name="adj1" fmla="val 50000"/>
              <a:gd name="adj2" fmla="val 12518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12296" name="Picture 8" descr="1627Ko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1700213"/>
            <a:ext cx="1550987" cy="1584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299" name="Text Box 7"/>
          <p:cNvSpPr txBox="1">
            <a:spLocks noChangeArrowheads="1"/>
          </p:cNvSpPr>
          <p:nvPr/>
        </p:nvSpPr>
        <p:spPr bwMode="auto">
          <a:xfrm>
            <a:off x="539552" y="260350"/>
            <a:ext cx="84250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2008 - 10</a:t>
            </a:r>
            <a:r>
              <a:rPr lang="pl-PL" sz="2800" dirty="0" smtClean="0"/>
              <a:t>               Wiązka </a:t>
            </a:r>
            <a:r>
              <a:rPr lang="pl-PL" sz="2800" dirty="0"/>
              <a:t>protonów 60 </a:t>
            </a:r>
            <a:r>
              <a:rPr lang="pl-PL" sz="2800" dirty="0" err="1" smtClean="0"/>
              <a:t>MeV</a:t>
            </a:r>
            <a:endParaRPr lang="pl-PL" sz="2800" dirty="0" smtClean="0"/>
          </a:p>
          <a:p>
            <a:r>
              <a:rPr lang="pl-PL" sz="2800" dirty="0"/>
              <a:t> </a:t>
            </a:r>
            <a:r>
              <a:rPr lang="pl-PL" sz="2800" dirty="0" smtClean="0"/>
              <a:t>        </a:t>
            </a:r>
            <a:r>
              <a:rPr lang="pl-PL" sz="2800" dirty="0"/>
              <a:t> </a:t>
            </a:r>
            <a:r>
              <a:rPr lang="pl-PL" sz="2800" dirty="0" smtClean="0"/>
              <a:t>                  na </a:t>
            </a:r>
            <a:r>
              <a:rPr lang="pl-PL" sz="2800" dirty="0"/>
              <a:t>stanowisku radioterapii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2051050" y="692150"/>
            <a:ext cx="51847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l-PL" sz="2000">
              <a:solidFill>
                <a:schemeClr val="tx2"/>
              </a:solidFill>
            </a:endParaRPr>
          </a:p>
        </p:txBody>
      </p:sp>
      <p:pic>
        <p:nvPicPr>
          <p:cNvPr id="13315" name="Picture 9" descr="IMG_0209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54980" y="1556792"/>
            <a:ext cx="6337300" cy="4746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6" name="Text Box 11"/>
          <p:cNvSpPr txBox="1">
            <a:spLocks noChangeArrowheads="1"/>
          </p:cNvSpPr>
          <p:nvPr/>
        </p:nvSpPr>
        <p:spPr bwMode="auto">
          <a:xfrm>
            <a:off x="468313" y="188913"/>
            <a:ext cx="86756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800" dirty="0" smtClean="0">
                <a:solidFill>
                  <a:schemeClr val="accent6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15-18 luty 2011         </a:t>
            </a:r>
            <a:r>
              <a:rPr lang="pl-PL" sz="2800" dirty="0" smtClean="0">
                <a:ea typeface="Verdana" panose="020B0604030504040204" pitchFamily="34" charset="0"/>
              </a:rPr>
              <a:t>Sterowanie cyklotronem</a:t>
            </a:r>
          </a:p>
          <a:p>
            <a:r>
              <a:rPr lang="pl-PL" sz="2800" dirty="0">
                <a:ea typeface="Verdana" panose="020B0604030504040204" pitchFamily="34" charset="0"/>
              </a:rPr>
              <a:t> </a:t>
            </a:r>
            <a:r>
              <a:rPr lang="pl-PL" sz="2800" dirty="0" smtClean="0">
                <a:ea typeface="Verdana" panose="020B0604030504040204" pitchFamily="34" charset="0"/>
              </a:rPr>
              <a:t>             w </a:t>
            </a:r>
            <a:r>
              <a:rPr lang="pl-PL" sz="2800" dirty="0">
                <a:ea typeface="Verdana" panose="020B0604030504040204" pitchFamily="34" charset="0"/>
              </a:rPr>
              <a:t>trakcie </a:t>
            </a:r>
            <a:r>
              <a:rPr lang="pl-PL" sz="2800" dirty="0" smtClean="0">
                <a:ea typeface="Verdana" panose="020B0604030504040204" pitchFamily="34" charset="0"/>
              </a:rPr>
              <a:t>pierwszej terapii pacjentów</a:t>
            </a:r>
            <a:endParaRPr lang="pl-PL" sz="2800" dirty="0">
              <a:ea typeface="Verdana" panose="020B0604030504040204" pitchFamily="34" charset="0"/>
            </a:endParaRPr>
          </a:p>
          <a:p>
            <a:endParaRPr lang="pl-PL" sz="2400" dirty="0"/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Sulikowski                                                        IFJ PAN / Centrum Cyklotronowe Bronowice / Dział 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319" name="pole tekstowe 7"/>
          <p:cNvSpPr txBox="1">
            <a:spLocks noChangeArrowheads="1"/>
          </p:cNvSpPr>
          <p:nvPr/>
        </p:nvSpPr>
        <p:spPr bwMode="auto">
          <a:xfrm>
            <a:off x="7019925" y="2492375"/>
            <a:ext cx="16208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/>
              <a:t> Robert Cieślik</a:t>
            </a:r>
          </a:p>
          <a:p>
            <a:r>
              <a:rPr lang="pl-PL" sz="1300"/>
              <a:t> operator cykl.</a:t>
            </a:r>
          </a:p>
        </p:txBody>
      </p:sp>
      <p:sp>
        <p:nvSpPr>
          <p:cNvPr id="13320" name="pole tekstowe 8"/>
          <p:cNvSpPr txBox="1">
            <a:spLocks noChangeArrowheads="1"/>
          </p:cNvSpPr>
          <p:nvPr/>
        </p:nvSpPr>
        <p:spPr bwMode="auto">
          <a:xfrm>
            <a:off x="7019925" y="3141663"/>
            <a:ext cx="2405063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300"/>
              <a:t> Konrad Guguła</a:t>
            </a:r>
          </a:p>
          <a:p>
            <a:r>
              <a:rPr lang="pl-PL" sz="1300"/>
              <a:t> główny operator cykl.</a:t>
            </a:r>
          </a:p>
          <a:p>
            <a:endParaRPr lang="pl-PL" sz="1300"/>
          </a:p>
          <a:p>
            <a:r>
              <a:rPr lang="pl-PL" sz="1300"/>
              <a:t> Grzegorz Janik</a:t>
            </a:r>
          </a:p>
          <a:p>
            <a:r>
              <a:rPr lang="pl-PL" sz="1300"/>
              <a:t> operator cykl.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77813"/>
            <a:ext cx="8075240" cy="1143000"/>
          </a:xfrm>
        </p:spPr>
        <p:txBody>
          <a:bodyPr/>
          <a:lstStyle/>
          <a:p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2011 – 15                    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 AIC-144</a:t>
            </a:r>
            <a:b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realizacja terapii protonowej</a:t>
            </a:r>
            <a:endParaRPr lang="pl-PL" sz="28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00" y="1556792"/>
            <a:ext cx="6075668" cy="40843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043608" y="5753796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 latach 2011-2015 naświetlono, w 38 comiesięcznych cyklach </a:t>
            </a:r>
          </a:p>
          <a:p>
            <a:r>
              <a:rPr lang="pl-PL" sz="1600" dirty="0" smtClean="0"/>
              <a:t>128 pacjentów Kliniki Okulistyki Szpitala Uniwersyteckiego w Krakowie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61924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 </a:t>
            </a: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       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AIC-144  </a:t>
            </a:r>
            <a:b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urządzeniem rezerwowym dla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realizacji terapii protonowej oka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5160" y="5530740"/>
            <a:ext cx="90976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 Stanowisko terapii protonowej oka przy cyklotronie AIC-144 zbudowane w IFJ PAN</a:t>
            </a:r>
          </a:p>
          <a:p>
            <a:r>
              <a:rPr lang="pl-PL" sz="1400" dirty="0" smtClean="0"/>
              <a:t> pod kierownictwem </a:t>
            </a:r>
            <a:r>
              <a:rPr lang="pl-PL" sz="1400" dirty="0"/>
              <a:t>d</a:t>
            </a:r>
            <a:r>
              <a:rPr lang="pl-PL" sz="1400" dirty="0" smtClean="0"/>
              <a:t>r Janusza </a:t>
            </a:r>
            <a:r>
              <a:rPr lang="pl-PL" sz="1400" dirty="0" err="1" smtClean="0"/>
              <a:t>Swakonia</a:t>
            </a:r>
            <a:r>
              <a:rPr lang="pl-PL" sz="1400" dirty="0" smtClean="0"/>
              <a:t> we współpracy m.in. z mgr </a:t>
            </a:r>
            <a:r>
              <a:rPr lang="pl-PL" sz="1400" dirty="0" err="1" smtClean="0"/>
              <a:t>inż.Tomaszem</a:t>
            </a:r>
            <a:r>
              <a:rPr lang="pl-PL" sz="1400" dirty="0" smtClean="0"/>
              <a:t> </a:t>
            </a:r>
            <a:r>
              <a:rPr lang="pl-PL" sz="1400" dirty="0" err="1" smtClean="0"/>
              <a:t>Kajdrowiczem</a:t>
            </a:r>
            <a:endParaRPr lang="pl-PL" sz="1400" dirty="0" smtClean="0"/>
          </a:p>
          <a:p>
            <a:r>
              <a:rPr lang="pl-PL" sz="1400" dirty="0" smtClean="0"/>
              <a:t> oraz pracownikami DAI pod kierownictwem dr Marka Stodulskiego i dr Jerzego Michałowskiego</a:t>
            </a:r>
          </a:p>
          <a:p>
            <a:r>
              <a:rPr lang="pl-PL" sz="1400" dirty="0" smtClean="0"/>
              <a:t> przy udziale m.in. Panów Piotra Topolskiego i Juliana Chorążaka.</a:t>
            </a:r>
            <a:endParaRPr lang="pl-PL" sz="14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" y="1800540"/>
            <a:ext cx="4464496" cy="3645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13" y="1811292"/>
            <a:ext cx="4464496" cy="3645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948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 – </a:t>
            </a:r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                        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Wykorzystanie</a:t>
            </a:r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Cyklotronu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AIC-144 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600201"/>
            <a:ext cx="8496944" cy="2476872"/>
          </a:xfrm>
        </p:spPr>
        <p:txBody>
          <a:bodyPr/>
          <a:lstStyle/>
          <a:p>
            <a:pPr marL="0" indent="0">
              <a:buNone/>
            </a:pPr>
            <a:r>
              <a:rPr lang="pl-PL" sz="1400" b="1" u="sng" dirty="0" smtClean="0"/>
              <a:t>Zadanie 2 w ramach tematu 5 „Prace aparaturowe i metodyczne” w planie zadaniowym IFJ PAN:</a:t>
            </a:r>
          </a:p>
          <a:p>
            <a:pPr marL="0" indent="0">
              <a:buNone/>
            </a:pPr>
            <a:r>
              <a:rPr lang="pl-PL" sz="1400" b="1" dirty="0" smtClean="0"/>
              <a:t>„Modernizacja </a:t>
            </a:r>
            <a:r>
              <a:rPr lang="pl-PL" sz="1400" b="1" dirty="0"/>
              <a:t>i eksploatacja cyklotronu AIC-144 dla potrzeb badań z obszaru radiochemii, fizyki, biologii i inżynierii </a:t>
            </a:r>
            <a:r>
              <a:rPr lang="pl-PL" sz="1400" b="1" dirty="0" smtClean="0"/>
              <a:t>materiałowej”</a:t>
            </a:r>
            <a:endParaRPr lang="pl-PL" sz="1400" b="1" dirty="0"/>
          </a:p>
          <a:p>
            <a:pPr>
              <a:buAutoNum type="arabicPeriod"/>
            </a:pPr>
            <a:r>
              <a:rPr lang="pl-PL" sz="1400" dirty="0" smtClean="0"/>
              <a:t>Utrzymanie </a:t>
            </a:r>
            <a:r>
              <a:rPr lang="pl-PL" sz="1400" dirty="0"/>
              <a:t>w ruchu i modernizacja cyklotronu AIC-144 generującego stabilną wiązkę protonów o energii 60 </a:t>
            </a:r>
            <a:r>
              <a:rPr lang="pl-PL" sz="1400" dirty="0" err="1"/>
              <a:t>MeV</a:t>
            </a:r>
            <a:r>
              <a:rPr lang="pl-PL" sz="1400" dirty="0"/>
              <a:t> (energia, emitancja, stabilność, wielkość prądu wiązki, niezawodność) dla potrzeb ekspozycji </a:t>
            </a:r>
            <a:r>
              <a:rPr lang="pl-PL" sz="1400" dirty="0" smtClean="0"/>
              <a:t>naukowych.</a:t>
            </a:r>
          </a:p>
          <a:p>
            <a:pPr>
              <a:buAutoNum type="arabicPeriod"/>
            </a:pPr>
            <a:r>
              <a:rPr lang="pl-PL" sz="1400" dirty="0" smtClean="0"/>
              <a:t>Modernizacja stanowiska w hali eksperymentalnej nr 1 do wykorzystania wiązki </a:t>
            </a:r>
            <a:r>
              <a:rPr lang="pl-PL" sz="1400" dirty="0"/>
              <a:t>protonów 60 </a:t>
            </a:r>
            <a:r>
              <a:rPr lang="pl-PL" sz="1400" dirty="0" err="1"/>
              <a:t>MeV</a:t>
            </a:r>
            <a:r>
              <a:rPr lang="pl-PL" sz="1400" dirty="0"/>
              <a:t> dla celów eksperymentów </a:t>
            </a:r>
            <a:r>
              <a:rPr lang="pl-PL" sz="1400" dirty="0" smtClean="0"/>
              <a:t>naukowych. </a:t>
            </a:r>
          </a:p>
          <a:p>
            <a:pPr>
              <a:buAutoNum type="arabicPeriod"/>
            </a:pPr>
            <a:r>
              <a:rPr lang="pl-PL" sz="1400" i="1" dirty="0" smtClean="0"/>
              <a:t>Prace </a:t>
            </a:r>
            <a:r>
              <a:rPr lang="pl-PL" sz="1400" i="1" dirty="0"/>
              <a:t>prowadzone są we współpracy z ZIBJ, Dubna.</a:t>
            </a:r>
            <a:endParaRPr lang="pl-PL" sz="1400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48246" y="6691312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                      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dirty="0"/>
          </a:p>
          <a:p>
            <a:pPr algn="ctr">
              <a:defRPr/>
            </a:pP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647" y="4150004"/>
            <a:ext cx="2311648" cy="17337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6970" y="4140139"/>
            <a:ext cx="2311647" cy="17337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5699" y="4188847"/>
            <a:ext cx="2311783" cy="165618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00787" y="6174934"/>
            <a:ext cx="1758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 smtClean="0"/>
              <a:t>Stanowisko turbomolekularnej</a:t>
            </a:r>
          </a:p>
          <a:p>
            <a:r>
              <a:rPr lang="pl-PL" sz="800" dirty="0" smtClean="0"/>
              <a:t> pompy próżniowej </a:t>
            </a:r>
            <a:endParaRPr lang="pl-PL" sz="8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3723439" y="6162830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 smtClean="0"/>
              <a:t>Pneumatyczny odcinacz wiązki</a:t>
            </a:r>
          </a:p>
          <a:p>
            <a:r>
              <a:rPr lang="pl-PL" sz="800" dirty="0" smtClean="0"/>
              <a:t>tzw. „</a:t>
            </a:r>
            <a:r>
              <a:rPr lang="pl-PL" sz="800" dirty="0" err="1" smtClean="0"/>
              <a:t>szater</a:t>
            </a:r>
            <a:r>
              <a:rPr lang="pl-PL" sz="800" dirty="0" smtClean="0"/>
              <a:t>”</a:t>
            </a:r>
            <a:endParaRPr lang="pl-PL" sz="8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942138" y="6224385"/>
            <a:ext cx="13789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 smtClean="0"/>
              <a:t>Ława </a:t>
            </a:r>
            <a:r>
              <a:rPr lang="pl-PL" sz="800" dirty="0"/>
              <a:t>o</a:t>
            </a:r>
            <a:r>
              <a:rPr lang="pl-PL" sz="800" dirty="0" smtClean="0"/>
              <a:t>ptyczna hali nr1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165459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1957-58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Instalacja Cyklotronu</a:t>
            </a:r>
            <a:b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U-120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4320480" cy="33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04864"/>
            <a:ext cx="4464496" cy="334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75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 – 18             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Wykorzystanie</a:t>
            </a: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Cyklotronu  AIC-144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1600" dirty="0" smtClean="0"/>
              <a:t>Napromieniania na potrzeby testów odporności elektroniki:</a:t>
            </a:r>
          </a:p>
          <a:p>
            <a:r>
              <a:rPr lang="pl-PL" sz="1600" dirty="0" smtClean="0"/>
              <a:t>GRAYDOS;</a:t>
            </a:r>
          </a:p>
          <a:p>
            <a:r>
              <a:rPr lang="en-GB" sz="1600" dirty="0" smtClean="0"/>
              <a:t>CBM </a:t>
            </a:r>
            <a:r>
              <a:rPr lang="en-GB" sz="1600" dirty="0"/>
              <a:t>at </a:t>
            </a:r>
            <a:r>
              <a:rPr lang="en-GB" sz="1600" dirty="0" smtClean="0"/>
              <a:t>FAIR</a:t>
            </a:r>
            <a:endParaRPr lang="pl-PL" sz="1600" dirty="0" smtClean="0"/>
          </a:p>
          <a:p>
            <a:pPr marL="0" indent="0">
              <a:buNone/>
            </a:pPr>
            <a:r>
              <a:rPr lang="pl-PL" sz="2400" b="1" dirty="0" smtClean="0">
                <a:solidFill>
                  <a:srgbClr val="FF0000"/>
                </a:solidFill>
              </a:rPr>
              <a:t>Zakres dawek:</a:t>
            </a:r>
          </a:p>
          <a:p>
            <a:pPr marL="0" indent="0">
              <a:buNone/>
            </a:pPr>
            <a:r>
              <a:rPr lang="pl-PL" sz="2400" b="1" dirty="0" smtClean="0">
                <a:solidFill>
                  <a:srgbClr val="FF0000"/>
                </a:solidFill>
              </a:rPr>
              <a:t>20 </a:t>
            </a:r>
            <a:r>
              <a:rPr lang="pl-PL" sz="2400" b="1" dirty="0" err="1" smtClean="0">
                <a:solidFill>
                  <a:srgbClr val="FF0000"/>
                </a:solidFill>
              </a:rPr>
              <a:t>mGy</a:t>
            </a:r>
            <a:r>
              <a:rPr lang="pl-PL" sz="2400" b="1" dirty="0" smtClean="0">
                <a:solidFill>
                  <a:srgbClr val="FF0000"/>
                </a:solidFill>
              </a:rPr>
              <a:t> do 100 </a:t>
            </a:r>
            <a:r>
              <a:rPr lang="pl-PL" sz="2400" b="1" dirty="0" err="1" smtClean="0">
                <a:solidFill>
                  <a:srgbClr val="FF0000"/>
                </a:solidFill>
              </a:rPr>
              <a:t>kGy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9" r="36710"/>
          <a:stretch/>
        </p:blipFill>
        <p:spPr>
          <a:xfrm>
            <a:off x="170622" y="4070930"/>
            <a:ext cx="3033226" cy="250753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903" y="1954881"/>
            <a:ext cx="2890664" cy="27363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1654" y="4127944"/>
            <a:ext cx="5257810" cy="2372873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375072" y="3332266"/>
            <a:ext cx="50331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/>
              <a:t>   Prace koordynował dr Janusz Swakoń przy udziale </a:t>
            </a:r>
          </a:p>
          <a:p>
            <a:r>
              <a:rPr lang="pl-PL" sz="1400" dirty="0" smtClean="0"/>
              <a:t>   mgr inż. Tomasza Nowaka</a:t>
            </a:r>
            <a:r>
              <a:rPr lang="pl-PL" sz="1400" smtClean="0"/>
              <a:t>,</a:t>
            </a:r>
            <a:r>
              <a:rPr lang="pl-PL" sz="1400"/>
              <a:t> </a:t>
            </a:r>
            <a:r>
              <a:rPr lang="pl-PL" sz="1400" smtClean="0"/>
              <a:t>Wojciecha </a:t>
            </a:r>
            <a:r>
              <a:rPr lang="pl-PL" sz="1400" dirty="0" err="1" smtClean="0"/>
              <a:t>Pyzioła</a:t>
            </a:r>
            <a:r>
              <a:rPr lang="pl-PL" sz="1400" dirty="0" smtClean="0"/>
              <a:t>,</a:t>
            </a:r>
          </a:p>
          <a:p>
            <a:r>
              <a:rPr lang="pl-PL" sz="1400" dirty="0" smtClean="0"/>
              <a:t>   Bogdana Lipki, Janusza Molędy, Ryszarda Grzybka</a:t>
            </a:r>
            <a:endParaRPr lang="pl-PL" sz="1400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48246" y="6691312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                      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dirty="0"/>
          </a:p>
          <a:p>
            <a:pPr algn="ctr">
              <a:defRPr/>
            </a:pP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3383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 – 18             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Wykorzystanie</a:t>
            </a: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Cyklotronu  AIC-144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Napromieniania na potrzeby testów detektorów:</a:t>
            </a:r>
          </a:p>
          <a:p>
            <a:pPr marL="0" indent="0">
              <a:buNone/>
            </a:pPr>
            <a:r>
              <a:rPr lang="pl-PL" dirty="0" smtClean="0"/>
              <a:t>Detektory TLD (Izrael);</a:t>
            </a:r>
          </a:p>
          <a:p>
            <a:pPr marL="0" indent="0">
              <a:buNone/>
            </a:pPr>
            <a:r>
              <a:rPr lang="pl-PL" dirty="0" smtClean="0"/>
              <a:t>Detektory śladowe (Węgry)</a:t>
            </a:r>
          </a:p>
          <a:p>
            <a:pPr marL="0" indent="0">
              <a:buNone/>
            </a:pPr>
            <a:r>
              <a:rPr lang="pl-PL" dirty="0" smtClean="0"/>
              <a:t>Detektory żelowe (Dania)</a:t>
            </a:r>
          </a:p>
          <a:p>
            <a:pPr>
              <a:buFontTx/>
              <a:buChar char="-"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7" y="4490763"/>
            <a:ext cx="2939819" cy="220486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4" r="24986" b="14907"/>
          <a:stretch/>
        </p:blipFill>
        <p:spPr>
          <a:xfrm>
            <a:off x="2934412" y="4509120"/>
            <a:ext cx="2946562" cy="218650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74" y="4504143"/>
            <a:ext cx="3299538" cy="21914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41663"/>
            <a:ext cx="2674640" cy="178309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52"/>
          <a:stretch/>
        </p:blipFill>
        <p:spPr>
          <a:xfrm>
            <a:off x="6388278" y="2058148"/>
            <a:ext cx="2334436" cy="235630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77838" y="6739013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                      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dirty="0"/>
          </a:p>
          <a:p>
            <a:pPr algn="ctr">
              <a:defRPr/>
            </a:pP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771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 – 18             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Wykorzystanie</a:t>
            </a: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Cyklotronu  AIC-144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459996"/>
            <a:ext cx="7772400" cy="4530725"/>
          </a:xfrm>
        </p:spPr>
        <p:txBody>
          <a:bodyPr/>
          <a:lstStyle/>
          <a:p>
            <a:pPr marL="0" indent="0">
              <a:buNone/>
            </a:pPr>
            <a:r>
              <a:rPr lang="pl-PL" sz="2400" dirty="0" smtClean="0"/>
              <a:t>Badania naukowe:</a:t>
            </a:r>
          </a:p>
          <a:p>
            <a:pPr>
              <a:buFontTx/>
              <a:buChar char="-"/>
            </a:pPr>
            <a:r>
              <a:rPr lang="pl-PL" sz="2400" dirty="0" smtClean="0"/>
              <a:t>Przestrzennie frakcjonowana </a:t>
            </a:r>
          </a:p>
          <a:p>
            <a:pPr marL="0" indent="0">
              <a:buNone/>
            </a:pPr>
            <a:r>
              <a:rPr lang="pl-PL" sz="2400" dirty="0"/>
              <a:t> </a:t>
            </a:r>
            <a:r>
              <a:rPr lang="pl-PL" sz="2400" dirty="0" smtClean="0"/>
              <a:t>   radioterapia protonowa.</a:t>
            </a:r>
          </a:p>
          <a:p>
            <a:pPr>
              <a:buFontTx/>
              <a:buChar char="-"/>
            </a:pPr>
            <a:r>
              <a:rPr lang="pl-PL" sz="2400" dirty="0" smtClean="0"/>
              <a:t>Druk 3D testy materiałów</a:t>
            </a:r>
          </a:p>
          <a:p>
            <a:pPr>
              <a:buFontTx/>
              <a:buChar char="-"/>
            </a:pP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48" y="3161898"/>
            <a:ext cx="4932040" cy="277427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9" t="15399" r="21251" b="4802"/>
          <a:stretch/>
        </p:blipFill>
        <p:spPr>
          <a:xfrm>
            <a:off x="6669484" y="1735584"/>
            <a:ext cx="2017316" cy="205334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4"/>
          <a:srcRect l="-761" t="-9193" r="761" b="1092"/>
          <a:stretch/>
        </p:blipFill>
        <p:spPr>
          <a:xfrm>
            <a:off x="457200" y="5179149"/>
            <a:ext cx="5013688" cy="127005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3801996"/>
            <a:ext cx="3672408" cy="2754306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48246" y="6691312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                                            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dirty="0"/>
          </a:p>
          <a:p>
            <a:pPr algn="ctr">
              <a:defRPr/>
            </a:pP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07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7813"/>
            <a:ext cx="8280920" cy="1143000"/>
          </a:xfrm>
        </p:spPr>
        <p:txBody>
          <a:bodyPr/>
          <a:lstStyle/>
          <a:p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2016 – 18            </a:t>
            </a:r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AIC-144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" y="2121590"/>
            <a:ext cx="4564710" cy="3484984"/>
          </a:xfr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95" y="2124006"/>
            <a:ext cx="4535709" cy="3484984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357854" y="5668804"/>
            <a:ext cx="175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</a:t>
            </a:r>
            <a:r>
              <a:rPr lang="pl-PL" dirty="0" smtClean="0"/>
              <a:t>ata 60-te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6372200" y="5647662"/>
            <a:ext cx="127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dzisiaj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3011488" y="1586535"/>
            <a:ext cx="35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Pulpit sterowniczy cyklotronu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382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7813"/>
            <a:ext cx="8147248" cy="1143000"/>
          </a:xfrm>
        </p:spPr>
        <p:txBody>
          <a:bodyPr/>
          <a:lstStyle/>
          <a:p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2012 </a:t>
            </a:r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18           </a:t>
            </a:r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 </a:t>
            </a:r>
            <a:r>
              <a:rPr lang="pl-PL" sz="28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Proteus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C-235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22104" y="5457683"/>
            <a:ext cx="4737720" cy="216252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1606721"/>
            <a:ext cx="8424936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Proteus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C-235 to izochroniczny cyklotron przyspieszający protony do energii 230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MeV</a:t>
            </a:r>
            <a:r>
              <a:rPr lang="pl-PL" altLang="pl-PL" sz="1200" dirty="0">
                <a:latin typeface="Arial" panose="020B0604020202020204" pitchFamily="34" charset="0"/>
              </a:rPr>
              <a:t>.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Cyklotron został wyprodukowany przez belgijską firmę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Ion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Aplication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w 2012 roku. Następnie został  zainstalowany i uruchomiony wraz z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degraderem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i selektorem energii w Instytucie Fizyki Jądrowej PAN w Krakowie.  System ten ma za zadanie dostarczać wiązkę protonów o energii od 70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MeV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do 230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MeV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do jednego z czterech stanowisk:</a:t>
            </a:r>
            <a:r>
              <a:rPr kumimoji="0" lang="pl-PL" alt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eksperymentów fizycznych, terapii protonowej oka oraz dwa stanowiska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Gantry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do terapii nowotworów umiejscowionych w różnorodnych częściach ciała człowieka. </a:t>
            </a: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Gantry</a:t>
            </a:r>
            <a:r>
              <a:rPr lang="pl-PL" altLang="pl-PL" sz="1200" dirty="0">
                <a:latin typeface="Arial" panose="020B0604020202020204" pitchFamily="34" charset="0"/>
              </a:rPr>
              <a:t> </a:t>
            </a:r>
            <a:r>
              <a:rPr kumimoji="0" lang="pl-PL" alt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wyposażone są w głowicę z wiązką skanującą oraz optyczny system pozycjonowania i weryfikacji pozycji pacjenta.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pl-PL" altLang="pl-PL" sz="34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s://web.ifj.edu.pl/ccb/upload/cyklotron%20Proteus%20C-235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594537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47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7813"/>
            <a:ext cx="8147248" cy="1143000"/>
          </a:xfrm>
        </p:spPr>
        <p:txBody>
          <a:bodyPr/>
          <a:lstStyle/>
          <a:p>
            <a:r>
              <a:rPr lang="pl-PL" sz="28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2012 – 18            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Cyklotron </a:t>
            </a:r>
            <a:r>
              <a:rPr lang="pl-PL" sz="28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Proteus</a:t>
            </a: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C-235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1600201"/>
            <a:ext cx="7772400" cy="892696"/>
          </a:xfrm>
        </p:spPr>
        <p:txBody>
          <a:bodyPr/>
          <a:lstStyle/>
          <a:p>
            <a:pPr marL="0" indent="0">
              <a:buNone/>
            </a:pPr>
            <a:r>
              <a:rPr lang="pl-PL" sz="1400" dirty="0" smtClean="0"/>
              <a:t>Obecnie cyklotron </a:t>
            </a:r>
            <a:r>
              <a:rPr lang="pl-PL" sz="1400" dirty="0" err="1" smtClean="0"/>
              <a:t>Proteus</a:t>
            </a:r>
            <a:r>
              <a:rPr lang="pl-PL" sz="1400" dirty="0" smtClean="0"/>
              <a:t> C-235 wyposażony jest w cztery stanowiska do naświetlań:</a:t>
            </a:r>
          </a:p>
          <a:p>
            <a:pPr marL="0" indent="0">
              <a:buNone/>
            </a:pPr>
            <a:endParaRPr lang="pl-PL" sz="1400" dirty="0" smtClean="0"/>
          </a:p>
        </p:txBody>
      </p:sp>
      <p:pic>
        <p:nvPicPr>
          <p:cNvPr id="4" name="Obraz 3" descr="CCBtraktCAŁY2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864162" y="2348881"/>
            <a:ext cx="7236189" cy="2067655"/>
          </a:xfrm>
          <a:prstGeom prst="rect">
            <a:avLst/>
          </a:prstGeom>
        </p:spPr>
      </p:pic>
      <p:pic>
        <p:nvPicPr>
          <p:cNvPr id="6" name="Obraz 5" descr="CCBlogoCykl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68343" y="4333662"/>
            <a:ext cx="864015" cy="863045"/>
          </a:xfrm>
          <a:prstGeom prst="rect">
            <a:avLst/>
          </a:prstGeom>
        </p:spPr>
      </p:pic>
      <p:pic>
        <p:nvPicPr>
          <p:cNvPr id="7" name="Obraz 6" descr="CCBlogoFIZYCY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7793" y="4194427"/>
            <a:ext cx="860235" cy="897184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5532739" y="519670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1</a:t>
            </a:r>
            <a:r>
              <a:rPr lang="pl-PL" sz="1200" dirty="0" smtClean="0"/>
              <a:t>. Stanowisko eksperymentalne dla fizyków</a:t>
            </a:r>
            <a:endParaRPr lang="pl-PL" sz="12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64516" y="5377384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3</a:t>
            </a:r>
            <a:r>
              <a:rPr lang="pl-PL" sz="1200" dirty="0" smtClean="0"/>
              <a:t>. Stanowisko do terapii</a:t>
            </a:r>
          </a:p>
          <a:p>
            <a:r>
              <a:rPr lang="pl-PL" sz="1200" dirty="0" smtClean="0"/>
              <a:t>protonowej całego ciała </a:t>
            </a:r>
          </a:p>
          <a:p>
            <a:r>
              <a:rPr lang="pl-PL" sz="1200" dirty="0" err="1" smtClean="0"/>
              <a:t>Gantry</a:t>
            </a:r>
            <a:r>
              <a:rPr lang="pl-PL" sz="1200" dirty="0" smtClean="0"/>
              <a:t> 1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283968" y="3735072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2</a:t>
            </a:r>
            <a:r>
              <a:rPr lang="pl-PL" sz="1200" dirty="0" smtClean="0"/>
              <a:t>. Stanowisko do terapii protonowej oka</a:t>
            </a:r>
          </a:p>
        </p:txBody>
      </p:sp>
      <p:pic>
        <p:nvPicPr>
          <p:cNvPr id="11" name="Obraz 10" descr="CCBlogoTRAKToko.wm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8057" y="2977363"/>
            <a:ext cx="811317" cy="827105"/>
          </a:xfrm>
          <a:prstGeom prst="rect">
            <a:avLst/>
          </a:prstGeom>
        </p:spPr>
      </p:pic>
      <p:pic>
        <p:nvPicPr>
          <p:cNvPr id="12" name="Obraz 11" descr="CCBlogoTRAKTgantry1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2012" y="4430127"/>
            <a:ext cx="815003" cy="814501"/>
          </a:xfrm>
          <a:prstGeom prst="rect">
            <a:avLst/>
          </a:prstGeom>
        </p:spPr>
      </p:pic>
      <p:pic>
        <p:nvPicPr>
          <p:cNvPr id="13" name="Obraz 12" descr="CCBlogoTRAKTgantry2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4389013"/>
            <a:ext cx="814590" cy="815091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28600" y="533769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200" dirty="0" smtClean="0"/>
              <a:t>4. </a:t>
            </a:r>
            <a:r>
              <a:rPr lang="pl-PL" sz="1200" dirty="0"/>
              <a:t>Stanowisko do terapii</a:t>
            </a:r>
          </a:p>
          <a:p>
            <a:r>
              <a:rPr lang="pl-PL" sz="1200" dirty="0" smtClean="0"/>
              <a:t>protonowej całego ciała</a:t>
            </a:r>
          </a:p>
          <a:p>
            <a:r>
              <a:rPr lang="pl-PL" sz="1200" dirty="0" err="1" smtClean="0"/>
              <a:t>Gantry</a:t>
            </a:r>
            <a:r>
              <a:rPr lang="pl-PL" sz="1200" dirty="0" smtClean="0"/>
              <a:t> 2 </a:t>
            </a:r>
            <a:endParaRPr lang="pl-PL" sz="1200" dirty="0"/>
          </a:p>
          <a:p>
            <a:endParaRPr lang="pl-PL" sz="1200" dirty="0"/>
          </a:p>
        </p:txBody>
      </p:sp>
      <p:sp>
        <p:nvSpPr>
          <p:cNvPr id="15" name="Prostokąt 14"/>
          <p:cNvSpPr/>
          <p:nvPr/>
        </p:nvSpPr>
        <p:spPr>
          <a:xfrm>
            <a:off x="7136516" y="525345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pl-PL" sz="1200" dirty="0" smtClean="0"/>
              <a:t>        </a:t>
            </a:r>
            <a:r>
              <a:rPr lang="pl-PL" sz="1200" dirty="0"/>
              <a:t>Cyklotron</a:t>
            </a:r>
          </a:p>
          <a:p>
            <a:pPr marL="342900" indent="-342900"/>
            <a:r>
              <a:rPr lang="pl-PL" sz="1200" dirty="0"/>
              <a:t> </a:t>
            </a:r>
            <a:r>
              <a:rPr lang="pl-PL" sz="1200" dirty="0" smtClean="0"/>
              <a:t>     </a:t>
            </a:r>
            <a:r>
              <a:rPr lang="pl-PL" sz="1200" dirty="0" err="1" smtClean="0"/>
              <a:t>Proteus</a:t>
            </a:r>
            <a:r>
              <a:rPr lang="pl-PL" sz="1200" dirty="0" smtClean="0"/>
              <a:t> </a:t>
            </a:r>
            <a:r>
              <a:rPr lang="pl-PL" sz="1200" dirty="0"/>
              <a:t>C-235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999047" y="6596390"/>
            <a:ext cx="72282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</a:rPr>
              <a:t>Sulikowski                       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</a:rPr>
              <a:t>          </a:t>
            </a:r>
            <a:r>
              <a:rPr lang="pl-PL" sz="1100" kern="0" dirty="0">
                <a:solidFill>
                  <a:schemeClr val="tx2"/>
                </a:solidFill>
                <a:latin typeface="+mj-lt"/>
              </a:rPr>
              <a:t>IFJ PAN / Centrum Cyklotronowe Bronowice / Dział Cyklotronu AIC-144</a:t>
            </a:r>
          </a:p>
        </p:txBody>
      </p:sp>
    </p:spTree>
    <p:extLst>
      <p:ext uri="{BB962C8B-B14F-4D97-AF65-F5344CB8AC3E}">
        <p14:creationId xmlns:p14="http://schemas.microsoft.com/office/powerpoint/2010/main" val="226980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22.11.1958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b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otwarcie Cyklotronu  U-120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00201"/>
            <a:ext cx="4392488" cy="3556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04890" y="6532683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</a:t>
            </a:r>
            <a:r>
              <a:rPr lang="pl-PL" sz="1100" kern="0" dirty="0">
                <a:solidFill>
                  <a:schemeClr val="tx2"/>
                </a:solidFill>
              </a:rPr>
              <a:t>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71" y="1600200"/>
            <a:ext cx="4455118" cy="3556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3" y="5229199"/>
            <a:ext cx="8948573" cy="14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7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77813"/>
            <a:ext cx="8075240" cy="1143000"/>
          </a:xfrm>
        </p:spPr>
        <p:txBody>
          <a:bodyPr/>
          <a:lstStyle/>
          <a:p>
            <a:r>
              <a:rPr lang="pl-PL" sz="2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1963 - 68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Widok pulpitu</a:t>
            </a:r>
            <a:b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sterowniczego Cyklotronu U-120 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7" y="1600200"/>
            <a:ext cx="6292166" cy="4803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395536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5759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77813"/>
            <a:ext cx="8280920" cy="1143000"/>
          </a:xfrm>
        </p:spPr>
        <p:txBody>
          <a:bodyPr/>
          <a:lstStyle/>
          <a:p>
            <a:r>
              <a:rPr lang="pl-PL" sz="2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1970                           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Uruchomienie II hali</a:t>
            </a:r>
            <a:b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eksperymentalnej Cyklotronu U-120 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79512" y="6517612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04864"/>
            <a:ext cx="4745633" cy="309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3" y="2204865"/>
            <a:ext cx="4302397" cy="3096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251520" y="5542844"/>
            <a:ext cx="87849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1. Praca tylko z wiązką cząstek alfa ok. 28 </a:t>
            </a:r>
            <a:r>
              <a:rPr lang="pl-PL" sz="1400" dirty="0" err="1" smtClean="0"/>
              <a:t>MeV</a:t>
            </a:r>
            <a:endParaRPr lang="pl-PL" sz="1400" dirty="0" smtClean="0"/>
          </a:p>
          <a:p>
            <a:r>
              <a:rPr lang="pl-PL" sz="1400" dirty="0" smtClean="0"/>
              <a:t>2. Możliwość pracy dla zespołów badawczych fizyków na dowolnym z pięciu stanowisk </a:t>
            </a:r>
          </a:p>
          <a:p>
            <a:r>
              <a:rPr lang="pl-PL" sz="1400" dirty="0"/>
              <a:t> </a:t>
            </a:r>
            <a:r>
              <a:rPr lang="pl-PL" sz="1400" dirty="0" smtClean="0"/>
              <a:t>   pomiarowych 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68257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1" y="277813"/>
            <a:ext cx="8075240" cy="1143000"/>
          </a:xfrm>
        </p:spPr>
        <p:txBody>
          <a:bodyPr/>
          <a:lstStyle/>
          <a:p>
            <a:r>
              <a:rPr lang="pl-PL" sz="2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1978 – 1995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U-120   -   realizacja </a:t>
            </a:r>
            <a:b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terapii neutronowej 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748" y="1656184"/>
            <a:ext cx="4231724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78397" y="5320555"/>
            <a:ext cx="82444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Widok</a:t>
            </a:r>
            <a:r>
              <a:rPr lang="pl-PL" dirty="0" smtClean="0"/>
              <a:t> </a:t>
            </a:r>
            <a:r>
              <a:rPr lang="pl-PL" sz="1600" dirty="0" smtClean="0"/>
              <a:t>stanowiska terapii neutronowej przy Cyklotronie U-120.</a:t>
            </a:r>
          </a:p>
          <a:p>
            <a:r>
              <a:rPr lang="pl-PL" sz="1600" dirty="0" smtClean="0"/>
              <a:t>W czasie 17 lat, na stanowisku naświetlono 504 pacjentów Centrum Onkologii w Krakowie.</a:t>
            </a:r>
            <a:endParaRPr lang="pl-PL" sz="16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9" y="1656184"/>
            <a:ext cx="4383759" cy="344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68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pl-PL" sz="28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zerwiec 1995    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zakończenie eksploatacji</a:t>
            </a:r>
            <a:b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Cyklotronu U-120</a:t>
            </a:r>
            <a:endParaRPr lang="pl-PL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2" y="1600200"/>
            <a:ext cx="7008556" cy="453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36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2051050" y="476250"/>
            <a:ext cx="51847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endParaRPr lang="pl-PL" sz="2000">
              <a:solidFill>
                <a:schemeClr val="tx2"/>
              </a:solidFill>
            </a:endParaRPr>
          </a:p>
        </p:txBody>
      </p:sp>
      <p:pic>
        <p:nvPicPr>
          <p:cNvPr id="6147" name="Picture 6" descr="pompa 03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628775"/>
            <a:ext cx="5072062" cy="3808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5940425" y="1916113"/>
            <a:ext cx="3024188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1976-79</a:t>
            </a:r>
          </a:p>
          <a:p>
            <a:r>
              <a:rPr lang="pl-PL" sz="1600" dirty="0" smtClean="0"/>
              <a:t>Koncepcja i projekt nowego cyklotronu </a:t>
            </a:r>
          </a:p>
          <a:p>
            <a:endParaRPr lang="pl-PL" dirty="0" smtClean="0"/>
          </a:p>
          <a:p>
            <a:endParaRPr lang="pl-PL" dirty="0"/>
          </a:p>
          <a:p>
            <a:endParaRPr lang="pl-PL" dirty="0"/>
          </a:p>
          <a:p>
            <a:r>
              <a:rPr lang="pl-PL" dirty="0" smtClean="0">
                <a:solidFill>
                  <a:srgbClr val="FF0000"/>
                </a:solidFill>
              </a:rPr>
              <a:t>1980-87</a:t>
            </a:r>
            <a:endParaRPr lang="pl-PL" dirty="0">
              <a:solidFill>
                <a:srgbClr val="FF0000"/>
              </a:solidFill>
            </a:endParaRPr>
          </a:p>
          <a:p>
            <a:r>
              <a:rPr lang="pl-PL" sz="1600" dirty="0" smtClean="0"/>
              <a:t>Budowa i uruchomienie cyklotronu, akceleracja wiązki wewnętrznej</a:t>
            </a:r>
            <a:endParaRPr lang="pl-PL" sz="1600" b="1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400" dirty="0"/>
          </a:p>
          <a:p>
            <a:endParaRPr lang="pl-PL" sz="1200" dirty="0"/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476375" y="5589588"/>
            <a:ext cx="265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 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152" name="Text Box 7"/>
          <p:cNvSpPr txBox="1">
            <a:spLocks noChangeArrowheads="1"/>
          </p:cNvSpPr>
          <p:nvPr/>
        </p:nvSpPr>
        <p:spPr bwMode="auto">
          <a:xfrm>
            <a:off x="684213" y="37839"/>
            <a:ext cx="8280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1977 – 87                          </a:t>
            </a:r>
            <a:r>
              <a:rPr lang="pl-PL" sz="28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Budowa nowego</a:t>
            </a:r>
          </a:p>
          <a:p>
            <a:pPr algn="ctr"/>
            <a:r>
              <a:rPr lang="pl-PL" sz="2800" dirty="0"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pl-PL" sz="2800" dirty="0" smtClean="0">
                <a:ea typeface="Verdana" panose="020B0604030504040204" pitchFamily="34" charset="0"/>
                <a:cs typeface="Times New Roman" panose="02020603050405020304" pitchFamily="18" charset="0"/>
              </a:rPr>
              <a:t>                                   cyklotronu AIC-144</a:t>
            </a:r>
            <a:endParaRPr lang="pl-PL" sz="2800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277813"/>
            <a:ext cx="8075240" cy="1143000"/>
          </a:xfrm>
        </p:spPr>
        <p:txBody>
          <a:bodyPr/>
          <a:lstStyle/>
          <a:p>
            <a:r>
              <a:rPr lang="pl-PL" sz="2800" dirty="0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1995 – 2000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Instalacja </a:t>
            </a:r>
            <a:b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2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pl-PL" sz="2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cyklotronu AIC-144</a:t>
            </a:r>
            <a:endParaRPr lang="pl-PL" sz="2800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70894"/>
            <a:ext cx="6040966" cy="398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6524625"/>
            <a:ext cx="82089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22/11/2018 Jacek </a:t>
            </a:r>
            <a:r>
              <a:rPr lang="pl-PL" sz="11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Sulikowski                                                        IFJ PAN / Centrum Cyklotronowe Bronowice / Dział </a:t>
            </a:r>
            <a:r>
              <a:rPr lang="pl-PL" sz="11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Cyklotronu AIC-144</a:t>
            </a:r>
            <a:endParaRPr lang="pl-PL" sz="11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99258" y="5915588"/>
            <a:ext cx="9240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w</a:t>
            </a:r>
            <a:r>
              <a:rPr lang="pl-PL" sz="2800" dirty="0" smtClean="0"/>
              <a:t> hali po zdemontowanym cyklotronie U-120 </a:t>
            </a:r>
            <a:endParaRPr lang="pl-PL" sz="2800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948264" y="2060848"/>
            <a:ext cx="21957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>1998 </a:t>
            </a:r>
            <a:r>
              <a:rPr lang="pl-PL" dirty="0" smtClean="0"/>
              <a:t>-</a:t>
            </a:r>
          </a:p>
          <a:p>
            <a:r>
              <a:rPr lang="pl-PL" sz="1600" dirty="0"/>
              <a:t>a</a:t>
            </a:r>
            <a:r>
              <a:rPr lang="pl-PL" sz="1600" dirty="0" smtClean="0"/>
              <a:t>kceleracja wiązki</a:t>
            </a:r>
          </a:p>
          <a:p>
            <a:r>
              <a:rPr lang="pl-PL" sz="1600" dirty="0"/>
              <a:t>w</a:t>
            </a:r>
            <a:r>
              <a:rPr lang="pl-PL" sz="1600" dirty="0" smtClean="0"/>
              <a:t>ewnętrznej</a:t>
            </a:r>
          </a:p>
          <a:p>
            <a:endParaRPr lang="pl-PL" dirty="0"/>
          </a:p>
          <a:p>
            <a:endParaRPr lang="pl-PL" dirty="0" smtClean="0"/>
          </a:p>
          <a:p>
            <a:r>
              <a:rPr lang="pl-PL" dirty="0" smtClean="0">
                <a:solidFill>
                  <a:srgbClr val="FF0000"/>
                </a:solidFill>
              </a:rPr>
              <a:t>2000 </a:t>
            </a:r>
            <a:r>
              <a:rPr lang="pl-PL" dirty="0" smtClean="0"/>
              <a:t>-</a:t>
            </a:r>
          </a:p>
          <a:p>
            <a:r>
              <a:rPr lang="pl-PL" sz="1600" dirty="0" smtClean="0"/>
              <a:t>Wyprowadzenie wiązki protonów z komory akceleracji cyklotronu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26837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stwy">
  <a:themeElements>
    <a:clrScheme name="Warstwy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Warstw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arstw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stw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stw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2_Profi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3941</TotalTime>
  <Words>1359</Words>
  <Application>Microsoft Office PowerPoint</Application>
  <PresentationFormat>Pokaz na ekranie (4:3)</PresentationFormat>
  <Paragraphs>238</Paragraphs>
  <Slides>25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25</vt:i4>
      </vt:variant>
    </vt:vector>
  </HeadingPairs>
  <TitlesOfParts>
    <vt:vector size="32" baseType="lpstr">
      <vt:lpstr>Arial</vt:lpstr>
      <vt:lpstr>Arial Unicode MS</vt:lpstr>
      <vt:lpstr>Times New Roman</vt:lpstr>
      <vt:lpstr>Verdana</vt:lpstr>
      <vt:lpstr>Wingdings</vt:lpstr>
      <vt:lpstr>Warstwy</vt:lpstr>
      <vt:lpstr>2_Profil</vt:lpstr>
      <vt:lpstr>22.11.1958  –  22.11.2018                                      60-lecie otwarcia Cyklotronu U-120     </vt:lpstr>
      <vt:lpstr>1957-58                 Instalacja Cyklotronu                                                    U-120</vt:lpstr>
      <vt:lpstr>22.11.1958                        otwarcie Cyklotronu  U-120</vt:lpstr>
      <vt:lpstr>1963 - 68                             Widok pulpitu                 sterowniczego Cyklotronu U-120 </vt:lpstr>
      <vt:lpstr>1970                           Uruchomienie II hali             eksperymentalnej Cyklotronu U-120 </vt:lpstr>
      <vt:lpstr>1978 – 1995               U-120   -   realizacja                                     terapii neutronowej </vt:lpstr>
      <vt:lpstr>czerwiec 1995     zakończenie eksploatacji                                    Cyklotronu U-120</vt:lpstr>
      <vt:lpstr>Prezentacja programu PowerPoint</vt:lpstr>
      <vt:lpstr>1995 – 2000                              Instalacja                                    cyklotronu AIC-144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2011 – 15                     Cyklotron AIC-144                       realizacja terapii protonowej</vt:lpstr>
      <vt:lpstr>2016 – 20                   Cyklotron AIC-144                    urządzeniem rezerwowym dla               realizacji terapii protonowej oka</vt:lpstr>
      <vt:lpstr>2016 – 18                         Wykorzystanie                                 Cyklotronu  AIC-144  </vt:lpstr>
      <vt:lpstr>2016 – 18                         Wykorzystanie                                 Cyklotronu  AIC-144 </vt:lpstr>
      <vt:lpstr>2016 – 18                         Wykorzystanie                                 Cyklotronu  AIC-144 </vt:lpstr>
      <vt:lpstr>2016 – 18                         Wykorzystanie                                 Cyklotronu  AIC-144 </vt:lpstr>
      <vt:lpstr>2016 – 18                      Cyklotron  AIC-144</vt:lpstr>
      <vt:lpstr>2012 – 18            Cyklotron Proteus  C-235</vt:lpstr>
      <vt:lpstr>2012 – 18            Cyklotron Proteus  C-235</vt:lpstr>
    </vt:vector>
  </TitlesOfParts>
  <Company>Instytut Fizyki Jądrowej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60-lecie otwarcia cyklotronu U-120</dc:title>
  <dc:creator>Krzysztof Daniel</dc:creator>
  <cp:lastModifiedBy>Iwona Świerblewska</cp:lastModifiedBy>
  <cp:revision>268</cp:revision>
  <dcterms:created xsi:type="dcterms:W3CDTF">2011-02-28T08:45:47Z</dcterms:created>
  <dcterms:modified xsi:type="dcterms:W3CDTF">2019-01-30T12:24:29Z</dcterms:modified>
</cp:coreProperties>
</file>